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8"/>
  </p:handoutMasterIdLst>
  <p:sldIdLst>
    <p:sldId id="258" r:id="rId3"/>
    <p:sldId id="260" r:id="rId5"/>
    <p:sldId id="262" r:id="rId6"/>
    <p:sldId id="263" r:id="rId7"/>
  </p:sldIdLst>
  <p:sldSz cx="7569200" cy="10693400"/>
  <p:notesSz cx="7569200" cy="10693400"/>
  <p:custDataLst>
    <p:tags r:id="rId12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Wingdings" panose="05000000000000000000" pitchFamily="2" charset="2"/>
      <a:buChar char="Ø"/>
      <a:defRPr sz="1000" b="0" i="0" u="none" kern="1200" baseline="0">
        <a:solidFill>
          <a:schemeClr val="tx1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Wingdings" panose="05000000000000000000" pitchFamily="2" charset="2"/>
      <a:buChar char="Ø"/>
      <a:defRPr sz="1000" b="0" i="0" u="none" kern="1200" baseline="0">
        <a:solidFill>
          <a:schemeClr val="tx1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Wingdings" panose="05000000000000000000" pitchFamily="2" charset="2"/>
      <a:buChar char="Ø"/>
      <a:defRPr sz="1000" b="0" i="0" u="none" kern="1200" baseline="0">
        <a:solidFill>
          <a:schemeClr val="tx1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Wingdings" panose="05000000000000000000" pitchFamily="2" charset="2"/>
      <a:buChar char="Ø"/>
      <a:defRPr sz="1000" b="0" i="0" u="none" kern="1200" baseline="0">
        <a:solidFill>
          <a:schemeClr val="tx1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Wingdings" panose="05000000000000000000" pitchFamily="2" charset="2"/>
      <a:buChar char="Ø"/>
      <a:defRPr sz="1000" b="0" i="0" u="none" kern="1200" baseline="0">
        <a:solidFill>
          <a:schemeClr val="tx1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Wingdings" panose="05000000000000000000" pitchFamily="2" charset="2"/>
      <a:buChar char="Ø"/>
      <a:defRPr sz="1000" b="0" i="0" u="none" kern="1200" baseline="0">
        <a:solidFill>
          <a:schemeClr val="tx1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Wingdings" panose="05000000000000000000" pitchFamily="2" charset="2"/>
      <a:buChar char="Ø"/>
      <a:defRPr sz="1000" b="0" i="0" u="none" kern="1200" baseline="0">
        <a:solidFill>
          <a:schemeClr val="tx1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Wingdings" panose="05000000000000000000" pitchFamily="2" charset="2"/>
      <a:buChar char="Ø"/>
      <a:defRPr sz="1000" b="0" i="0" u="none" kern="1200" baseline="0">
        <a:solidFill>
          <a:schemeClr val="tx1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Wingdings" panose="05000000000000000000" pitchFamily="2" charset="2"/>
      <a:buChar char="Ø"/>
      <a:defRPr sz="1000" b="0" i="0" u="none" kern="1200" baseline="0">
        <a:solidFill>
          <a:schemeClr val="tx1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54" userDrawn="1">
          <p15:clr>
            <a:srgbClr val="A4A3A4"/>
          </p15:clr>
        </p15:guide>
        <p15:guide id="2" pos="22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C00000"/>
    <a:srgbClr val="808080"/>
    <a:srgbClr val="CC0000"/>
    <a:srgbClr val="3399FF"/>
    <a:srgbClr val="3366FF"/>
    <a:srgbClr val="0099FF"/>
    <a:srgbClr val="00CCFF"/>
    <a:srgbClr val="0099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1518" y="300"/>
      </p:cViewPr>
      <p:guideLst>
        <p:guide orient="horz" pos="2854"/>
        <p:guide pos="22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5" cy="720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17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9987" cy="5365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32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287462" y="0"/>
            <a:ext cx="3279987" cy="5365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32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10156874"/>
            <a:ext cx="3279987" cy="5365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32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287462" y="10156874"/>
            <a:ext cx="3279987" cy="5365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32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9775" cy="534988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>
              <a:buFont typeface="Arial" panose="020B0604020202020204" pitchFamily="34" charset="0"/>
              <a:buNone/>
              <a:defRPr sz="1200" noProof="1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1" name="日期占位符 2"/>
          <p:cNvSpPr>
            <a:spLocks noGrp="1"/>
          </p:cNvSpPr>
          <p:nvPr>
            <p:ph type="dt" idx="1"/>
          </p:nvPr>
        </p:nvSpPr>
        <p:spPr>
          <a:xfrm>
            <a:off x="4287838" y="0"/>
            <a:ext cx="3279775" cy="534988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r">
              <a:buFont typeface="Arial" panose="020B0604020202020204" pitchFamily="34" charset="0"/>
              <a:buNone/>
              <a:defRPr sz="1800" noProof="1">
                <a:latin typeface="Arial" panose="020B0604020202020204" pitchFamily="34" charset="0"/>
                <a:cs typeface="+mn-ea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BA6F8D71-63C0-4C00-B2B8-CDCFDA9B4C0A}" type="datetimeFigureOut">
              <a:rPr kumimoji="0" lang="zh-CN" altLang="en-US" sz="18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4100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2365375" y="801688"/>
            <a:ext cx="2838450" cy="4010025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4101" name="备注占位符 4"/>
          <p:cNvSpPr>
            <a:spLocks noGrp="1" noRot="1" noChangeAspect="1"/>
          </p:cNvSpPr>
          <p:nvPr/>
        </p:nvSpPr>
        <p:spPr>
          <a:xfrm>
            <a:off x="757238" y="5080000"/>
            <a:ext cx="6054725" cy="48117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 eaLnBrk="1" hangingPunct="1">
              <a:spcBef>
                <a:spcPct val="30000"/>
              </a:spcBef>
              <a:buFont typeface="Arial" panose="020B0604020202020204" pitchFamily="34" charset="0"/>
              <a:buNone/>
            </a:pPr>
            <a:r>
              <a:rPr lang="zh-CN" altLang="en-US" sz="1200" dirty="0">
                <a:latin typeface="Arial" panose="020B0604020202020204" pitchFamily="34" charset="0"/>
              </a:rPr>
              <a:t>单击此处编辑母版文本样式</a:t>
            </a:r>
            <a:endParaRPr lang="zh-CN" altLang="en-US" sz="1200" dirty="0">
              <a:latin typeface="Arial" panose="020B0604020202020204" pitchFamily="34" charset="0"/>
            </a:endParaRPr>
          </a:p>
          <a:p>
            <a:pPr lvl="0" eaLnBrk="1" hangingPunct="1">
              <a:spcBef>
                <a:spcPct val="30000"/>
              </a:spcBef>
              <a:buFont typeface="Arial" panose="020B0604020202020204" pitchFamily="34" charset="0"/>
              <a:buNone/>
            </a:pPr>
            <a:r>
              <a:rPr lang="zh-CN" altLang="en-US" sz="1200" dirty="0">
                <a:latin typeface="Arial" panose="020B0604020202020204" pitchFamily="34" charset="0"/>
              </a:rPr>
              <a:t>第二级</a:t>
            </a:r>
            <a:endParaRPr lang="zh-CN" altLang="en-US" sz="1200" dirty="0">
              <a:latin typeface="Arial" panose="020B0604020202020204" pitchFamily="34" charset="0"/>
            </a:endParaRPr>
          </a:p>
          <a:p>
            <a:pPr lvl="0" eaLnBrk="1" hangingPunct="1">
              <a:spcBef>
                <a:spcPct val="30000"/>
              </a:spcBef>
              <a:buFont typeface="Arial" panose="020B0604020202020204" pitchFamily="34" charset="0"/>
              <a:buNone/>
            </a:pPr>
            <a:r>
              <a:rPr lang="zh-CN" altLang="en-US" sz="1200" dirty="0">
                <a:latin typeface="Arial" panose="020B0604020202020204" pitchFamily="34" charset="0"/>
              </a:rPr>
              <a:t>第三级</a:t>
            </a:r>
            <a:endParaRPr lang="zh-CN" altLang="en-US" sz="1200" dirty="0">
              <a:latin typeface="Arial" panose="020B0604020202020204" pitchFamily="34" charset="0"/>
            </a:endParaRPr>
          </a:p>
          <a:p>
            <a:pPr lvl="0" eaLnBrk="1" hangingPunct="1">
              <a:spcBef>
                <a:spcPct val="30000"/>
              </a:spcBef>
              <a:buFont typeface="Arial" panose="020B0604020202020204" pitchFamily="34" charset="0"/>
              <a:buNone/>
            </a:pPr>
            <a:r>
              <a:rPr lang="zh-CN" altLang="en-US" sz="1200" dirty="0">
                <a:latin typeface="Arial" panose="020B0604020202020204" pitchFamily="34" charset="0"/>
              </a:rPr>
              <a:t>第四级</a:t>
            </a:r>
            <a:endParaRPr lang="zh-CN" altLang="en-US" sz="1200" dirty="0">
              <a:latin typeface="Arial" panose="020B0604020202020204" pitchFamily="34" charset="0"/>
            </a:endParaRPr>
          </a:p>
          <a:p>
            <a:pPr lvl="0" eaLnBrk="1" hangingPunct="1">
              <a:spcBef>
                <a:spcPct val="30000"/>
              </a:spcBef>
              <a:buFont typeface="Arial" panose="020B0604020202020204" pitchFamily="34" charset="0"/>
              <a:buNone/>
            </a:pPr>
            <a:r>
              <a:rPr lang="zh-CN" altLang="en-US" sz="1200" dirty="0">
                <a:latin typeface="Arial" panose="020B0604020202020204" pitchFamily="34" charset="0"/>
              </a:rPr>
              <a:t>第五级</a:t>
            </a:r>
            <a:endParaRPr lang="zh-CN" altLang="en-US" sz="1200" dirty="0">
              <a:latin typeface="Arial" panose="020B0604020202020204" pitchFamily="34" charset="0"/>
            </a:endParaRPr>
          </a:p>
        </p:txBody>
      </p:sp>
      <p:sp>
        <p:nvSpPr>
          <p:cNvPr id="2054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9775" cy="5334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lstStyle>
            <a:lvl1pPr>
              <a:buFont typeface="Arial" panose="020B0604020202020204" pitchFamily="34" charset="0"/>
              <a:buNone/>
              <a:defRPr sz="1200" noProof="1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5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287838" y="10156825"/>
            <a:ext cx="3279775" cy="53340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numCol="1" anchor="b" anchorCtr="0" compatLnSpc="1"/>
          <a:p>
            <a:pPr lvl="0" algn="r" eaLnBrk="1" hangingPunct="1">
              <a:buFont typeface="Arial" panose="020B0604020202020204" pitchFamily="34" charset="0"/>
              <a:buNone/>
            </a:pPr>
            <a:fld id="{9A0DB2DC-4C9A-4742-B13C-FB6460FD3503}" type="slidenum">
              <a:rPr lang="zh-CN" altLang="en-US" sz="1800" dirty="0">
                <a:latin typeface="Arial" panose="020B0604020202020204" pitchFamily="34" charset="0"/>
              </a:rPr>
            </a:fld>
            <a:endParaRPr lang="zh-CN" altLang="en-US" sz="1800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0" eaLnBrk="0" fontAlgn="base" latinLnBrk="0" hangingPunct="0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6pPr>
    <a:lvl7pPr marL="2743200" lvl="6" indent="0" algn="l" defTabSz="0" eaLnBrk="0" fontAlgn="base" latinLnBrk="0" hangingPunct="0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7pPr>
    <a:lvl8pPr marL="3200400" lvl="7" indent="0" algn="l" defTabSz="0" eaLnBrk="0" fontAlgn="base" latinLnBrk="0" hangingPunct="0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8pPr>
    <a:lvl9pPr marL="3657600" lvl="8" indent="0" algn="l" defTabSz="0" eaLnBrk="0" fontAlgn="base" latinLnBrk="0" hangingPunct="0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122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-288925" y="0"/>
            <a:ext cx="4156075" cy="5873750"/>
          </a:xfrm>
        </p:spPr>
      </p:sp>
      <p:sp>
        <p:nvSpPr>
          <p:cNvPr id="5123" name="备注占位符 2"/>
          <p:cNvSpPr>
            <a:spLocks noGrp="1" noRot="1" noChangeAspect="1"/>
          </p:cNvSpPr>
          <p:nvPr>
            <p:ph type="body"/>
          </p:nvPr>
        </p:nvSpPr>
        <p:spPr>
          <a:xfrm>
            <a:off x="3565525" y="0"/>
            <a:ext cx="0" cy="587375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V 1.00 initial version</a:t>
            </a:r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46150" y="1750055"/>
            <a:ext cx="5676900" cy="3722887"/>
          </a:xfrm>
          <a:prstGeom prst="rect">
            <a:avLst/>
          </a:prstGeom>
        </p:spPr>
        <p:txBody>
          <a:bodyPr anchor="b"/>
          <a:lstStyle>
            <a:lvl1pPr algn="ctr">
              <a:defRPr sz="3725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46150" y="5616511"/>
            <a:ext cx="5676900" cy="2581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90"/>
            </a:lvl1pPr>
            <a:lvl2pPr marL="283845" indent="0" algn="ctr">
              <a:buNone/>
              <a:defRPr sz="1240"/>
            </a:lvl2pPr>
            <a:lvl3pPr marL="567690" indent="0" algn="ctr">
              <a:buNone/>
              <a:defRPr sz="1120"/>
            </a:lvl3pPr>
            <a:lvl4pPr marL="851535" indent="0" algn="ctr">
              <a:buNone/>
              <a:defRPr sz="995"/>
            </a:lvl4pPr>
            <a:lvl5pPr marL="1135380" indent="0" algn="ctr">
              <a:buNone/>
              <a:defRPr sz="995"/>
            </a:lvl5pPr>
            <a:lvl6pPr marL="1419225" indent="0" algn="ctr">
              <a:buNone/>
              <a:defRPr sz="995"/>
            </a:lvl6pPr>
            <a:lvl7pPr marL="1703070" indent="0" algn="ctr">
              <a:buNone/>
              <a:defRPr sz="995"/>
            </a:lvl7pPr>
            <a:lvl8pPr marL="1986915" indent="0" algn="ctr">
              <a:buNone/>
              <a:defRPr sz="995"/>
            </a:lvl8pPr>
            <a:lvl9pPr marL="2270760" indent="0" algn="ctr">
              <a:buNone/>
              <a:defRPr sz="995"/>
            </a:lvl9pPr>
          </a:lstStyle>
          <a:p>
            <a:r>
              <a:rPr lang="zh-CN" altLang="en-US" noProof="1" smtClean="0"/>
              <a:t>单击此处编辑母版副标题样式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5416709" y="569325"/>
            <a:ext cx="1632109" cy="9062162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20383" y="569325"/>
            <a:ext cx="4801711" cy="90621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16440" y="2665925"/>
            <a:ext cx="6528435" cy="4448157"/>
          </a:xfrm>
          <a:prstGeom prst="rect">
            <a:avLst/>
          </a:prstGeom>
        </p:spPr>
        <p:txBody>
          <a:bodyPr anchor="b"/>
          <a:lstStyle>
            <a:lvl1pPr>
              <a:defRPr sz="3725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16440" y="7156163"/>
            <a:ext cx="6528435" cy="23391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90">
                <a:solidFill>
                  <a:schemeClr val="tx1">
                    <a:tint val="75000"/>
                  </a:schemeClr>
                </a:solidFill>
              </a:defRPr>
            </a:lvl1pPr>
            <a:lvl2pPr marL="283845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69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3pPr>
            <a:lvl4pPr marL="851535" indent="0">
              <a:buNone/>
              <a:defRPr sz="995">
                <a:solidFill>
                  <a:schemeClr val="tx1">
                    <a:tint val="75000"/>
                  </a:schemeClr>
                </a:solidFill>
              </a:defRPr>
            </a:lvl4pPr>
            <a:lvl5pPr marL="1135380" indent="0">
              <a:buNone/>
              <a:defRPr sz="995">
                <a:solidFill>
                  <a:schemeClr val="tx1">
                    <a:tint val="75000"/>
                  </a:schemeClr>
                </a:solidFill>
              </a:defRPr>
            </a:lvl5pPr>
            <a:lvl6pPr marL="1419225" indent="0">
              <a:buNone/>
              <a:defRPr sz="995">
                <a:solidFill>
                  <a:schemeClr val="tx1">
                    <a:tint val="75000"/>
                  </a:schemeClr>
                </a:solidFill>
              </a:defRPr>
            </a:lvl6pPr>
            <a:lvl7pPr marL="1703070" indent="0">
              <a:buNone/>
              <a:defRPr sz="995">
                <a:solidFill>
                  <a:schemeClr val="tx1">
                    <a:tint val="75000"/>
                  </a:schemeClr>
                </a:solidFill>
              </a:defRPr>
            </a:lvl7pPr>
            <a:lvl8pPr marL="1986915" indent="0">
              <a:buNone/>
              <a:defRPr sz="995">
                <a:solidFill>
                  <a:schemeClr val="tx1">
                    <a:tint val="75000"/>
                  </a:schemeClr>
                </a:solidFill>
              </a:defRPr>
            </a:lvl8pPr>
            <a:lvl9pPr marL="2270760" indent="0">
              <a:buNone/>
              <a:defRPr sz="99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20383" y="2846623"/>
            <a:ext cx="3216910" cy="678486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831908" y="2846623"/>
            <a:ext cx="3216910" cy="678486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21368" y="569325"/>
            <a:ext cx="6528435" cy="2066896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21368" y="2621369"/>
            <a:ext cx="3202126" cy="128469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490" b="1"/>
            </a:lvl1pPr>
            <a:lvl2pPr marL="283845" indent="0">
              <a:buNone/>
              <a:defRPr sz="1240" b="1"/>
            </a:lvl2pPr>
            <a:lvl3pPr marL="567690" indent="0">
              <a:buNone/>
              <a:defRPr sz="1120" b="1"/>
            </a:lvl3pPr>
            <a:lvl4pPr marL="851535" indent="0">
              <a:buNone/>
              <a:defRPr sz="995" b="1"/>
            </a:lvl4pPr>
            <a:lvl5pPr marL="1135380" indent="0">
              <a:buNone/>
              <a:defRPr sz="995" b="1"/>
            </a:lvl5pPr>
            <a:lvl6pPr marL="1419225" indent="0">
              <a:buNone/>
              <a:defRPr sz="995" b="1"/>
            </a:lvl6pPr>
            <a:lvl7pPr marL="1703070" indent="0">
              <a:buNone/>
              <a:defRPr sz="995" b="1"/>
            </a:lvl7pPr>
            <a:lvl8pPr marL="1986915" indent="0">
              <a:buNone/>
              <a:defRPr sz="995" b="1"/>
            </a:lvl8pPr>
            <a:lvl9pPr marL="2270760" indent="0">
              <a:buNone/>
              <a:defRPr sz="995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21368" y="3906061"/>
            <a:ext cx="3202126" cy="574522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3831908" y="2621369"/>
            <a:ext cx="3217896" cy="128469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490" b="1"/>
            </a:lvl1pPr>
            <a:lvl2pPr marL="283845" indent="0">
              <a:buNone/>
              <a:defRPr sz="1240" b="1"/>
            </a:lvl2pPr>
            <a:lvl3pPr marL="567690" indent="0">
              <a:buNone/>
              <a:defRPr sz="1120" b="1"/>
            </a:lvl3pPr>
            <a:lvl4pPr marL="851535" indent="0">
              <a:buNone/>
              <a:defRPr sz="995" b="1"/>
            </a:lvl4pPr>
            <a:lvl5pPr marL="1135380" indent="0">
              <a:buNone/>
              <a:defRPr sz="995" b="1"/>
            </a:lvl5pPr>
            <a:lvl6pPr marL="1419225" indent="0">
              <a:buNone/>
              <a:defRPr sz="995" b="1"/>
            </a:lvl6pPr>
            <a:lvl7pPr marL="1703070" indent="0">
              <a:buNone/>
              <a:defRPr sz="995" b="1"/>
            </a:lvl7pPr>
            <a:lvl8pPr marL="1986915" indent="0">
              <a:buNone/>
              <a:defRPr sz="995" b="1"/>
            </a:lvl8pPr>
            <a:lvl9pPr marL="2270760" indent="0">
              <a:buNone/>
              <a:defRPr sz="995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3831908" y="3906061"/>
            <a:ext cx="3217896" cy="574522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21368" y="712893"/>
            <a:ext cx="2441264" cy="2495127"/>
          </a:xfrm>
          <a:prstGeom prst="rect">
            <a:avLst/>
          </a:prstGeom>
        </p:spPr>
        <p:txBody>
          <a:bodyPr anchor="b"/>
          <a:lstStyle>
            <a:lvl1pPr>
              <a:defRPr sz="1985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17896" y="1539652"/>
            <a:ext cx="3831908" cy="7599245"/>
          </a:xfrm>
          <a:prstGeom prst="rect">
            <a:avLst/>
          </a:prstGeom>
        </p:spPr>
        <p:txBody>
          <a:bodyPr/>
          <a:lstStyle>
            <a:lvl1pPr>
              <a:defRPr sz="1985"/>
            </a:lvl1pPr>
            <a:lvl2pPr>
              <a:defRPr sz="1740"/>
            </a:lvl2pPr>
            <a:lvl3pPr>
              <a:defRPr sz="1490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21368" y="3208020"/>
            <a:ext cx="2441264" cy="59432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95"/>
            </a:lvl1pPr>
            <a:lvl2pPr marL="283845" indent="0">
              <a:buNone/>
              <a:defRPr sz="870"/>
            </a:lvl2pPr>
            <a:lvl3pPr marL="567690" indent="0">
              <a:buNone/>
              <a:defRPr sz="745"/>
            </a:lvl3pPr>
            <a:lvl4pPr marL="851535" indent="0">
              <a:buNone/>
              <a:defRPr sz="620"/>
            </a:lvl4pPr>
            <a:lvl5pPr marL="1135380" indent="0">
              <a:buNone/>
              <a:defRPr sz="620"/>
            </a:lvl5pPr>
            <a:lvl6pPr marL="1419225" indent="0">
              <a:buNone/>
              <a:defRPr sz="620"/>
            </a:lvl6pPr>
            <a:lvl7pPr marL="1703070" indent="0">
              <a:buNone/>
              <a:defRPr sz="620"/>
            </a:lvl7pPr>
            <a:lvl8pPr marL="1986915" indent="0">
              <a:buNone/>
              <a:defRPr sz="620"/>
            </a:lvl8pPr>
            <a:lvl9pPr marL="2270760" indent="0">
              <a:buNone/>
              <a:defRPr sz="62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21368" y="712893"/>
            <a:ext cx="2441264" cy="2495127"/>
          </a:xfrm>
          <a:prstGeom prst="rect">
            <a:avLst/>
          </a:prstGeom>
        </p:spPr>
        <p:txBody>
          <a:bodyPr anchor="b"/>
          <a:lstStyle>
            <a:lvl1pPr>
              <a:defRPr sz="1985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217896" y="1539652"/>
            <a:ext cx="3831908" cy="759924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985"/>
            </a:lvl1pPr>
            <a:lvl2pPr marL="283845" indent="0">
              <a:buNone/>
              <a:defRPr sz="1740"/>
            </a:lvl2pPr>
            <a:lvl3pPr marL="567690" indent="0">
              <a:buNone/>
              <a:defRPr sz="1490"/>
            </a:lvl3pPr>
            <a:lvl4pPr marL="851535" indent="0">
              <a:buNone/>
              <a:defRPr sz="1240"/>
            </a:lvl4pPr>
            <a:lvl5pPr marL="1135380" indent="0">
              <a:buNone/>
              <a:defRPr sz="1240"/>
            </a:lvl5pPr>
            <a:lvl6pPr marL="1419225" indent="0">
              <a:buNone/>
              <a:defRPr sz="1240"/>
            </a:lvl6pPr>
            <a:lvl7pPr marL="1703070" indent="0">
              <a:buNone/>
              <a:defRPr sz="1240"/>
            </a:lvl7pPr>
            <a:lvl8pPr marL="1986915" indent="0">
              <a:buNone/>
              <a:defRPr sz="1240"/>
            </a:lvl8pPr>
            <a:lvl9pPr marL="2270760" indent="0">
              <a:buNone/>
              <a:defRPr sz="124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98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Calibri" panose="020F0502020204030204" pitchFamily="34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21368" y="3208020"/>
            <a:ext cx="2441264" cy="59432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95"/>
            </a:lvl1pPr>
            <a:lvl2pPr marL="283845" indent="0">
              <a:buNone/>
              <a:defRPr sz="870"/>
            </a:lvl2pPr>
            <a:lvl3pPr marL="567690" indent="0">
              <a:buNone/>
              <a:defRPr sz="745"/>
            </a:lvl3pPr>
            <a:lvl4pPr marL="851535" indent="0">
              <a:buNone/>
              <a:defRPr sz="620"/>
            </a:lvl4pPr>
            <a:lvl5pPr marL="1135380" indent="0">
              <a:buNone/>
              <a:defRPr sz="620"/>
            </a:lvl5pPr>
            <a:lvl6pPr marL="1419225" indent="0">
              <a:buNone/>
              <a:defRPr sz="620"/>
            </a:lvl6pPr>
            <a:lvl7pPr marL="1703070" indent="0">
              <a:buNone/>
              <a:defRPr sz="620"/>
            </a:lvl7pPr>
            <a:lvl8pPr marL="1986915" indent="0">
              <a:buNone/>
              <a:defRPr sz="620"/>
            </a:lvl8pPr>
            <a:lvl9pPr marL="2270760" indent="0">
              <a:buNone/>
              <a:defRPr sz="62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914400" indent="-914400"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  <a:sym typeface="Calibri" panose="020F0502020204030204" pitchFamily="34" charset="0"/>
        </a:defRPr>
      </a:lvl1pPr>
      <a:lvl2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Calibri" panose="020F0502020204030204" pitchFamily="34" charset="0"/>
        </a:defRPr>
      </a:lvl2pPr>
      <a:lvl3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Calibri" panose="020F0502020204030204" pitchFamily="34" charset="0"/>
        </a:defRPr>
      </a:lvl3pPr>
      <a:lvl4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Calibri" panose="020F0502020204030204" pitchFamily="34" charset="0"/>
        </a:defRPr>
      </a:lvl4pPr>
      <a:lvl5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Calibri" panose="020F0502020204030204" pitchFamily="34" charset="0"/>
        </a:defRPr>
      </a:lvl5pPr>
      <a:lvl6pPr marL="13716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Calibri" panose="020F0502020204030204" pitchFamily="34" charset="0"/>
        </a:defRPr>
      </a:lvl6pPr>
      <a:lvl7pPr marL="18288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Calibri" panose="020F0502020204030204" pitchFamily="34" charset="0"/>
        </a:defRPr>
      </a:lvl7pPr>
      <a:lvl8pPr marL="22860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Calibri" panose="020F0502020204030204" pitchFamily="34" charset="0"/>
        </a:defRPr>
      </a:lvl8pPr>
      <a:lvl9pPr marL="27432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sym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5pPr>
      <a:lvl6pPr marL="2514600" lvl="5" indent="-228600" algn="l" defTabSz="91440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6pPr>
      <a:lvl7pPr marL="2971800" lvl="6" indent="-228600" algn="l" defTabSz="91440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7pPr>
      <a:lvl8pPr marL="3429000" lvl="7" indent="-228600" algn="l" defTabSz="91440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8pPr>
      <a:lvl9pPr marL="3886200" lvl="8" indent="-228600" algn="l" defTabSz="91440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9pPr>
    </p:bodyStyle>
    <p:otherStyle>
      <a:lvl1pPr marL="0" lvl="0" indent="0" algn="l" defTabSz="914400" eaLnBrk="0" fontAlgn="base" latinLnBrk="0" hangingPunct="0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2.png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image" Target="../media/image1.png"/><Relationship Id="rId2" Type="http://schemas.openxmlformats.org/officeDocument/2006/relationships/tags" Target="../tags/tag2.xml"/><Relationship Id="rId12" Type="http://schemas.openxmlformats.org/officeDocument/2006/relationships/notesSlide" Target="../notesSlides/notesSlide1.xml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3.png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tags" Target="../tags/tag10.xml"/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tags" Target="../tags/tag13.xml"/><Relationship Id="rId4" Type="http://schemas.openxmlformats.org/officeDocument/2006/relationships/image" Target="../media/image2.png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tags" Target="../tags/tag16.xml"/><Relationship Id="rId4" Type="http://schemas.openxmlformats.org/officeDocument/2006/relationships/image" Target="../media/image2.png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14" name="对角圆角矩形 11"/>
          <p:cNvSpPr/>
          <p:nvPr>
            <p:custDataLst>
              <p:tags r:id="rId1"/>
            </p:custDataLst>
          </p:nvPr>
        </p:nvSpPr>
        <p:spPr>
          <a:xfrm>
            <a:off x="623570" y="1180465"/>
            <a:ext cx="6623685" cy="768985"/>
          </a:xfrm>
          <a:prstGeom prst="roundRect">
            <a:avLst/>
          </a:prstGeom>
          <a:solidFill>
            <a:srgbClr val="C00000"/>
          </a:solidFill>
          <a:ln w="9525">
            <a:noFill/>
          </a:ln>
        </p:spPr>
        <p:txBody>
          <a:bodyPr anchor="ctr" anchorCtr="0"/>
          <a:p>
            <a:pPr marL="36195" algn="l">
              <a:lnSpc>
                <a:spcPct val="100000"/>
              </a:lnSpc>
              <a:buNone/>
            </a:pPr>
            <a:r>
              <a:rPr lang="en-US" altLang="zh-CN" sz="16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宋体" panose="02010600030101010101" pitchFamily="2" charset="-122"/>
              </a:rPr>
              <a:t>Datasheet|AX3000双频千兆上行Wi-Fi6吸顶AP</a:t>
            </a:r>
            <a:endParaRPr lang="en-US" altLang="zh-CN" sz="16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宋体" panose="02010600030101010101" pitchFamily="2" charset="-122"/>
            </a:endParaRPr>
          </a:p>
          <a:p>
            <a:pPr marL="36195" algn="l">
              <a:lnSpc>
                <a:spcPct val="100000"/>
              </a:lnSpc>
              <a:buNone/>
            </a:pPr>
            <a:r>
              <a:rPr lang="en-US" altLang="zh-CN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宋体" panose="02010600030101010101" pitchFamily="2" charset="-122"/>
              </a:rPr>
              <a:t>FR-WA22GP-3000C1</a:t>
            </a:r>
            <a:endParaRPr lang="en-US" altLang="zh-CN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宋体" panose="02010600030101010101" pitchFamily="2" charset="-122"/>
            </a:endParaRPr>
          </a:p>
        </p:txBody>
      </p:sp>
      <p:sp>
        <p:nvSpPr>
          <p:cNvPr id="1027" name="object 46"/>
          <p:cNvSpPr/>
          <p:nvPr>
            <p:custDataLst>
              <p:tags r:id="rId2"/>
            </p:custDataLst>
          </p:nvPr>
        </p:nvSpPr>
        <p:spPr>
          <a:xfrm>
            <a:off x="623570" y="4552950"/>
            <a:ext cx="6581140" cy="1379855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/>
          <a:p>
            <a:pPr indent="3048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extLst>
                <a:ext uri="{35155182-B16C-46BC-9424-99874614C6A1}">
                  <wpsdc:indentchars xmlns:wpsdc="http://www.wps.cn/officeDocument/2017/drawingmlCustomData" val="200" checksum="1077528236"/>
                </a:ext>
              </a:extLst>
            </a:pPr>
            <a:r>
              <a:rPr lang="en-US" altLang="zh-CN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FR-WA22GP-3000C1</a:t>
            </a:r>
            <a:r>
              <a:rPr 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支持IEEE802.11ax标准同时向下兼容IEEE802.11ac/n/g/b/a，提供最高达 3.0Gbps的无线数据传输速率,具有速度快，延时低，容量大，更安全，更省电的特性。相比前代Wi-Fi，连接速率和网络总容量都有巨大的提升，网络延时，通道干扰降低，提升数据传输效率，提升连接安全性。在如今高密度，高拥挤的网络环境下，时延更低，带宽更高。并且支持吸顶式安装设计，非常适用企业、酒店、机场、学校等室内或者公共场所实现高速网络覆盖 。 同时该产品支持802.3at/</a:t>
            </a:r>
            <a:r>
              <a:rPr 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af标准供电，使得此款AP在即使没有交流电源的场所也能安装，降低了安装成本， 也使安装使用更加简洁、方便、灵活，改善了传统的网络布局。</a:t>
            </a:r>
            <a:endParaRPr lang="en-US" sz="12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endParaRPr lang="zh-CN" altLang="en-US" sz="12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endParaRPr lang="zh-CN" altLang="en-US" sz="12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034" name="组合 3091"/>
          <p:cNvGrpSpPr/>
          <p:nvPr/>
        </p:nvGrpSpPr>
        <p:grpSpPr>
          <a:xfrm>
            <a:off x="0" y="131763"/>
            <a:ext cx="2822575" cy="714375"/>
            <a:chOff x="0" y="0"/>
            <a:chExt cx="4443" cy="1124"/>
          </a:xfrm>
        </p:grpSpPr>
        <p:sp>
          <p:nvSpPr>
            <p:cNvPr id="1039" name="矩形 19"/>
            <p:cNvSpPr/>
            <p:nvPr/>
          </p:nvSpPr>
          <p:spPr>
            <a:xfrm>
              <a:off x="0" y="0"/>
              <a:ext cx="785" cy="1125"/>
            </a:xfrm>
            <a:prstGeom prst="rect">
              <a:avLst/>
            </a:prstGeom>
            <a:solidFill>
              <a:srgbClr val="C00000"/>
            </a:solidFill>
            <a:ln w="9525">
              <a:noFill/>
            </a:ln>
          </p:spPr>
          <p:txBody>
            <a:bodyPr/>
            <a:p>
              <a:pPr>
                <a:buFont typeface="Arial" panose="020B0604020202020204" pitchFamily="34" charset="0"/>
                <a:buNone/>
              </a:pPr>
              <a:endParaRPr lang="zh-CN" altLang="en-US" sz="1800" dirty="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040" name="Picture 20" descr="C:\Users\Administrator\Desktop\未标题-1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83" y="273"/>
              <a:ext cx="3360" cy="580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4" name="对角圆角矩形 11"/>
          <p:cNvSpPr/>
          <p:nvPr>
            <p:custDataLst>
              <p:tags r:id="rId4"/>
            </p:custDataLst>
          </p:nvPr>
        </p:nvSpPr>
        <p:spPr>
          <a:xfrm>
            <a:off x="623570" y="4168788"/>
            <a:ext cx="6623685" cy="366395"/>
          </a:xfrm>
          <a:custGeom>
            <a:avLst/>
            <a:gdLst>
              <a:gd name="txL" fmla="*/ 17436 w 5857875"/>
              <a:gd name="txT" fmla="*/ 17436 h 357187"/>
              <a:gd name="txR" fmla="*/ 5840439 w 5857875"/>
              <a:gd name="txB" fmla="*/ 339751 h 357187"/>
            </a:gdLst>
            <a:ahLst/>
            <a:cxnLst>
              <a:cxn ang="0">
                <a:pos x="11239399" y="178598"/>
              </a:cxn>
              <a:cxn ang="5898240">
                <a:pos x="5619739" y="357191"/>
              </a:cxn>
              <a:cxn ang="11796480">
                <a:pos x="0" y="178598"/>
              </a:cxn>
              <a:cxn ang="17694720">
                <a:pos x="5619739" y="0"/>
              </a:cxn>
            </a:cxnLst>
            <a:rect l="txL" t="txT" r="txR" b="txB"/>
            <a:pathLst>
              <a:path w="5857875" h="357187">
                <a:moveTo>
                  <a:pt x="59532" y="0"/>
                </a:moveTo>
                <a:lnTo>
                  <a:pt x="5857875" y="0"/>
                </a:lnTo>
                <a:lnTo>
                  <a:pt x="5857875" y="297655"/>
                </a:lnTo>
                <a:cubicBezTo>
                  <a:pt x="5857875" y="330533"/>
                  <a:pt x="5831221" y="357186"/>
                  <a:pt x="5798343" y="357187"/>
                </a:cubicBezTo>
                <a:lnTo>
                  <a:pt x="0" y="357187"/>
                </a:lnTo>
                <a:lnTo>
                  <a:pt x="0" y="59532"/>
                </a:lnTo>
                <a:cubicBezTo>
                  <a:pt x="0" y="26653"/>
                  <a:pt x="26653" y="0"/>
                  <a:pt x="59531" y="0"/>
                </a:cubicBezTo>
                <a:close/>
              </a:path>
            </a:pathLst>
          </a:custGeom>
          <a:solidFill>
            <a:srgbClr val="C00000"/>
          </a:solidFill>
          <a:ln w="9525">
            <a:noFill/>
          </a:ln>
        </p:spPr>
        <p:txBody>
          <a:bodyPr/>
          <a:p>
            <a:pPr lvl="0" eaLnBrk="1" hangingPunct="1"/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091" name="矩形 6"/>
          <p:cNvSpPr/>
          <p:nvPr>
            <p:custDataLst>
              <p:tags r:id="rId5"/>
            </p:custDataLst>
          </p:nvPr>
        </p:nvSpPr>
        <p:spPr>
          <a:xfrm>
            <a:off x="623570" y="4179253"/>
            <a:ext cx="1170940" cy="3524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>
              <a:buNone/>
            </a:pPr>
            <a:r>
              <a:rPr lang="en-US" altLang="zh-CN" sz="17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zh-CN" altLang="en-US" sz="17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产品概述</a:t>
            </a:r>
            <a:endParaRPr lang="zh-CN" altLang="en-US" sz="17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对角圆角矩形 11"/>
          <p:cNvSpPr/>
          <p:nvPr>
            <p:custDataLst>
              <p:tags r:id="rId6"/>
            </p:custDataLst>
          </p:nvPr>
        </p:nvSpPr>
        <p:spPr>
          <a:xfrm>
            <a:off x="607060" y="6950723"/>
            <a:ext cx="6623685" cy="366395"/>
          </a:xfrm>
          <a:custGeom>
            <a:avLst/>
            <a:gdLst>
              <a:gd name="txL" fmla="*/ 17436 w 5857875"/>
              <a:gd name="txT" fmla="*/ 17436 h 357187"/>
              <a:gd name="txR" fmla="*/ 5840439 w 5857875"/>
              <a:gd name="txB" fmla="*/ 339751 h 357187"/>
            </a:gdLst>
            <a:ahLst/>
            <a:cxnLst>
              <a:cxn ang="0">
                <a:pos x="11239399" y="178598"/>
              </a:cxn>
              <a:cxn ang="5898240">
                <a:pos x="5619739" y="357191"/>
              </a:cxn>
              <a:cxn ang="11796480">
                <a:pos x="0" y="178598"/>
              </a:cxn>
              <a:cxn ang="17694720">
                <a:pos x="5619739" y="0"/>
              </a:cxn>
            </a:cxnLst>
            <a:rect l="txL" t="txT" r="txR" b="txB"/>
            <a:pathLst>
              <a:path w="5857875" h="357187">
                <a:moveTo>
                  <a:pt x="59532" y="0"/>
                </a:moveTo>
                <a:lnTo>
                  <a:pt x="5857875" y="0"/>
                </a:lnTo>
                <a:lnTo>
                  <a:pt x="5857875" y="297655"/>
                </a:lnTo>
                <a:cubicBezTo>
                  <a:pt x="5857875" y="330533"/>
                  <a:pt x="5831221" y="357186"/>
                  <a:pt x="5798343" y="357187"/>
                </a:cubicBezTo>
                <a:lnTo>
                  <a:pt x="0" y="357187"/>
                </a:lnTo>
                <a:lnTo>
                  <a:pt x="0" y="59532"/>
                </a:lnTo>
                <a:cubicBezTo>
                  <a:pt x="0" y="26653"/>
                  <a:pt x="26653" y="0"/>
                  <a:pt x="59531" y="0"/>
                </a:cubicBezTo>
                <a:close/>
              </a:path>
            </a:pathLst>
          </a:custGeom>
          <a:solidFill>
            <a:srgbClr val="C00000"/>
          </a:solidFill>
          <a:ln w="9525">
            <a:noFill/>
          </a:ln>
        </p:spPr>
        <p:txBody>
          <a:bodyPr/>
          <a:p>
            <a:pPr lvl="0" eaLnBrk="1" hangingPunct="1"/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矩形 6"/>
          <p:cNvSpPr/>
          <p:nvPr>
            <p:custDataLst>
              <p:tags r:id="rId7"/>
            </p:custDataLst>
          </p:nvPr>
        </p:nvSpPr>
        <p:spPr>
          <a:xfrm>
            <a:off x="607060" y="6961188"/>
            <a:ext cx="1170940" cy="3524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>
              <a:buNone/>
            </a:pPr>
            <a:r>
              <a:rPr lang="en-US" altLang="zh-CN" sz="17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zh-CN" altLang="en-US" sz="17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产品特性</a:t>
            </a:r>
            <a:endParaRPr lang="zh-CN" altLang="en-US" sz="17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054" name="object 16"/>
          <p:cNvSpPr/>
          <p:nvPr>
            <p:custDataLst>
              <p:tags r:id="rId8"/>
            </p:custDataLst>
          </p:nvPr>
        </p:nvSpPr>
        <p:spPr>
          <a:xfrm>
            <a:off x="623570" y="7360920"/>
            <a:ext cx="6381750" cy="3434715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/>
          <a:p>
            <a:pPr>
              <a:lnSpc>
                <a:spcPct val="150000"/>
              </a:lnSpc>
            </a:pP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支持802.11</a:t>
            </a:r>
            <a:r>
              <a:rPr lang="en-US" altLang="zh-CN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ax</a:t>
            </a:r>
            <a:endParaRPr lang="zh-CN" altLang="en-US" sz="12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支持双频并发高达</a:t>
            </a:r>
            <a:r>
              <a:rPr lang="en-US" altLang="zh-CN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30</a:t>
            </a: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00Mbps的无线传输速率，具备速率自适应功能，自动调整无线传输速率</a:t>
            </a:r>
            <a:endParaRPr lang="zh-CN" altLang="en-US" sz="12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提供1个</a:t>
            </a: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千兆上行LAN口</a:t>
            </a:r>
            <a:r>
              <a:rPr lang="en-US" altLang="zh-CN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(RJ45)</a:t>
            </a: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</a:t>
            </a:r>
            <a:r>
              <a:rPr lang="en-US" altLang="zh-CN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</a:t>
            </a: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个千兆下行</a:t>
            </a:r>
            <a:r>
              <a:rPr lang="en-US" altLang="zh-CN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LAN</a:t>
            </a: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口</a:t>
            </a:r>
            <a:r>
              <a:rPr lang="en-US" altLang="zh-CN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(RJ45)</a:t>
            </a:r>
            <a:endParaRPr lang="en-US" altLang="zh-CN" sz="12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支持M</a:t>
            </a:r>
            <a:r>
              <a:rPr lang="en-US" altLang="zh-CN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U-MIMO</a:t>
            </a: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和</a:t>
            </a:r>
            <a:r>
              <a:rPr lang="en-US" altLang="zh-CN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OFDMA</a:t>
            </a:r>
            <a:endParaRPr lang="zh-CN" altLang="en-US" sz="12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大范围覆盖，</a:t>
            </a:r>
            <a:r>
              <a:rPr lang="en-US" altLang="zh-CN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5</a:t>
            </a: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根3dBi PCB天线</a:t>
            </a:r>
            <a:endParaRPr lang="zh-CN" altLang="en-US" sz="12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支持</a:t>
            </a:r>
            <a:r>
              <a:rPr lang="en-US" altLang="zh-CN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0</a:t>
            </a: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~</a:t>
            </a:r>
            <a:r>
              <a:rPr lang="en-US" altLang="zh-CN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40</a:t>
            </a: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℃工作温度</a:t>
            </a:r>
            <a:endParaRPr lang="zh-CN" altLang="en-US" sz="12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最高支持256个无线用户接入(推荐并发接入终端数：60)</a:t>
            </a:r>
            <a:endParaRPr lang="zh-CN" altLang="en-US" sz="12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50000"/>
              </a:lnSpc>
            </a:pPr>
            <a:endParaRPr lang="zh-CN" altLang="en-US" sz="12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2" name="Picture 21" descr="C:\Users\Administrator\Desktop\2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10274300"/>
            <a:ext cx="7199313" cy="4191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TextBox 24"/>
          <p:cNvSpPr txBox="1"/>
          <p:nvPr/>
        </p:nvSpPr>
        <p:spPr>
          <a:xfrm>
            <a:off x="284163" y="10323513"/>
            <a:ext cx="2316480" cy="30670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湖南恒茂高科股份有限公司</a:t>
            </a:r>
            <a:endParaRPr lang="zh-CN" altLang="en-US" sz="14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3" name="图片 2" descr="FR-WA2018AXP-C_FR-WA2018ACP-F-removebg-preview.old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768475" y="1818640"/>
            <a:ext cx="3696970" cy="259334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grpSp>
        <p:nvGrpSpPr>
          <p:cNvPr id="2059" name="组合 5130"/>
          <p:cNvGrpSpPr/>
          <p:nvPr/>
        </p:nvGrpSpPr>
        <p:grpSpPr>
          <a:xfrm>
            <a:off x="0" y="10382250"/>
            <a:ext cx="2519363" cy="307975"/>
            <a:chOff x="0" y="0"/>
            <a:chExt cx="3967" cy="486"/>
          </a:xfrm>
        </p:grpSpPr>
        <p:sp>
          <p:nvSpPr>
            <p:cNvPr id="2130" name="矩形 5131"/>
            <p:cNvSpPr/>
            <p:nvPr/>
          </p:nvSpPr>
          <p:spPr>
            <a:xfrm>
              <a:off x="3807" y="73"/>
              <a:ext cx="160" cy="340"/>
            </a:xfrm>
            <a:prstGeom prst="rect">
              <a:avLst/>
            </a:prstGeom>
            <a:solidFill>
              <a:srgbClr val="CC0000"/>
            </a:solidFill>
            <a:ln w="9525">
              <a:noFill/>
            </a:ln>
          </p:spPr>
          <p:txBody>
            <a:bodyPr wrap="none" lIns="90170" tIns="46990" rIns="90170" bIns="46990" anchor="ctr" anchorCtr="0"/>
            <a:p>
              <a:pPr>
                <a:buFont typeface="Arial" panose="020B0604020202020204" pitchFamily="34" charset="0"/>
                <a:buNone/>
              </a:pPr>
              <a:endParaRPr lang="zh-CN" altLang="en-US" sz="1800" dirty="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131" name="TextBox 24"/>
            <p:cNvSpPr txBox="1"/>
            <p:nvPr/>
          </p:nvSpPr>
          <p:spPr>
            <a:xfrm>
              <a:off x="142" y="0"/>
              <a:ext cx="3645" cy="48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90170" tIns="46990" rIns="90170" bIns="46990">
              <a:spAutoFit/>
            </a:bodyPr>
            <a:p>
              <a:pPr>
                <a:buFont typeface="Arial" panose="020B0604020202020204" pitchFamily="34" charset="0"/>
                <a:buNone/>
              </a:pPr>
              <a:r>
                <a:rPr lang="zh-CN" altLang="en-US" sz="1400" b="1" dirty="0">
                  <a:latin typeface="微软雅黑" panose="020B0503020204020204" charset="-122"/>
                  <a:ea typeface="微软雅黑" panose="020B0503020204020204" charset="-122"/>
                </a:rPr>
                <a:t>湖南恒茂高科股份有限公司</a:t>
              </a:r>
              <a:endParaRPr lang="zh-CN" altLang="en-US" sz="1400" b="1" dirty="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132" name="矩形 5133"/>
            <p:cNvSpPr/>
            <p:nvPr/>
          </p:nvSpPr>
          <p:spPr>
            <a:xfrm>
              <a:off x="0" y="73"/>
              <a:ext cx="159" cy="340"/>
            </a:xfrm>
            <a:prstGeom prst="rect">
              <a:avLst/>
            </a:prstGeom>
            <a:solidFill>
              <a:srgbClr val="CC0000"/>
            </a:solidFill>
            <a:ln w="9525">
              <a:noFill/>
            </a:ln>
          </p:spPr>
          <p:txBody>
            <a:bodyPr/>
            <a:p>
              <a:pPr>
                <a:buFont typeface="Arial" panose="020B0604020202020204" pitchFamily="34" charset="0"/>
                <a:buNone/>
              </a:pPr>
              <a:endParaRPr lang="zh-CN" altLang="en-US" sz="1800" dirty="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2060" name="组合 5134"/>
          <p:cNvGrpSpPr/>
          <p:nvPr/>
        </p:nvGrpSpPr>
        <p:grpSpPr>
          <a:xfrm>
            <a:off x="4838700" y="90488"/>
            <a:ext cx="2730500" cy="503237"/>
            <a:chOff x="0" y="0"/>
            <a:chExt cx="4300" cy="1124"/>
          </a:xfrm>
        </p:grpSpPr>
        <p:sp>
          <p:nvSpPr>
            <p:cNvPr id="2128" name="矩形 19"/>
            <p:cNvSpPr/>
            <p:nvPr/>
          </p:nvSpPr>
          <p:spPr>
            <a:xfrm>
              <a:off x="3516" y="0"/>
              <a:ext cx="785" cy="1125"/>
            </a:xfrm>
            <a:prstGeom prst="rect">
              <a:avLst/>
            </a:prstGeom>
            <a:solidFill>
              <a:srgbClr val="C00000"/>
            </a:solidFill>
            <a:ln w="9525">
              <a:noFill/>
            </a:ln>
          </p:spPr>
          <p:txBody>
            <a:bodyPr lIns="90170" tIns="46990" rIns="90170" bIns="46990"/>
            <a:p>
              <a:pPr>
                <a:buFont typeface="Arial" panose="020B0604020202020204" pitchFamily="34" charset="0"/>
                <a:buNone/>
              </a:pPr>
              <a:endParaRPr lang="zh-CN" altLang="en-US" sz="1800" dirty="0">
                <a:latin typeface="HarmonyOS Sans SC" panose="00000500000000000000" charset="-122"/>
                <a:ea typeface="HarmonyOS Sans SC" panose="00000500000000000000" charset="-122"/>
              </a:endParaRPr>
            </a:p>
          </p:txBody>
        </p:sp>
        <p:pic>
          <p:nvPicPr>
            <p:cNvPr id="2129" name="Picture 20" descr="C:\Users\Administrator\Desktop\未标题-1.png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0" y="227"/>
              <a:ext cx="3360" cy="580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4" name="对角圆角矩形 11"/>
          <p:cNvSpPr/>
          <p:nvPr>
            <p:custDataLst>
              <p:tags r:id="rId2"/>
            </p:custDataLst>
          </p:nvPr>
        </p:nvSpPr>
        <p:spPr>
          <a:xfrm>
            <a:off x="623570" y="939813"/>
            <a:ext cx="6623685" cy="366395"/>
          </a:xfrm>
          <a:custGeom>
            <a:avLst/>
            <a:gdLst>
              <a:gd name="txL" fmla="*/ 17436 w 5857875"/>
              <a:gd name="txT" fmla="*/ 17436 h 357187"/>
              <a:gd name="txR" fmla="*/ 5840439 w 5857875"/>
              <a:gd name="txB" fmla="*/ 339751 h 357187"/>
            </a:gdLst>
            <a:ahLst/>
            <a:cxnLst>
              <a:cxn ang="0">
                <a:pos x="11239399" y="178598"/>
              </a:cxn>
              <a:cxn ang="5898240">
                <a:pos x="5619739" y="357191"/>
              </a:cxn>
              <a:cxn ang="11796480">
                <a:pos x="0" y="178598"/>
              </a:cxn>
              <a:cxn ang="17694720">
                <a:pos x="5619739" y="0"/>
              </a:cxn>
            </a:cxnLst>
            <a:rect l="txL" t="txT" r="txR" b="txB"/>
            <a:pathLst>
              <a:path w="5857875" h="357187">
                <a:moveTo>
                  <a:pt x="59532" y="0"/>
                </a:moveTo>
                <a:lnTo>
                  <a:pt x="5857875" y="0"/>
                </a:lnTo>
                <a:lnTo>
                  <a:pt x="5857875" y="297655"/>
                </a:lnTo>
                <a:cubicBezTo>
                  <a:pt x="5857875" y="330533"/>
                  <a:pt x="5831221" y="357186"/>
                  <a:pt x="5798343" y="357187"/>
                </a:cubicBezTo>
                <a:lnTo>
                  <a:pt x="0" y="357187"/>
                </a:lnTo>
                <a:lnTo>
                  <a:pt x="0" y="59532"/>
                </a:lnTo>
                <a:cubicBezTo>
                  <a:pt x="0" y="26653"/>
                  <a:pt x="26653" y="0"/>
                  <a:pt x="59531" y="0"/>
                </a:cubicBezTo>
                <a:close/>
              </a:path>
            </a:pathLst>
          </a:custGeom>
          <a:solidFill>
            <a:srgbClr val="C00000"/>
          </a:solidFill>
          <a:ln w="9525">
            <a:noFill/>
          </a:ln>
        </p:spPr>
        <p:txBody>
          <a:bodyPr/>
          <a:p>
            <a:pPr lvl="0" eaLnBrk="1" hangingPunct="1"/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091" name="矩形 6"/>
          <p:cNvSpPr/>
          <p:nvPr>
            <p:custDataLst>
              <p:tags r:id="rId3"/>
            </p:custDataLst>
          </p:nvPr>
        </p:nvSpPr>
        <p:spPr>
          <a:xfrm>
            <a:off x="623570" y="950278"/>
            <a:ext cx="1170940" cy="3524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>
              <a:buNone/>
            </a:pPr>
            <a:r>
              <a:rPr lang="en-US" altLang="zh-CN" sz="17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zh-CN" altLang="en-US" sz="17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产品规格</a:t>
            </a:r>
            <a:endParaRPr lang="en-US" altLang="zh-CN" sz="17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aphicFrame>
        <p:nvGraphicFramePr>
          <p:cNvPr id="5138" name="Group 18"/>
          <p:cNvGraphicFramePr>
            <a:graphicFrameLocks noGrp="1"/>
          </p:cNvGraphicFramePr>
          <p:nvPr>
            <p:custDataLst>
              <p:tags r:id="rId4"/>
            </p:custDataLst>
          </p:nvPr>
        </p:nvGraphicFramePr>
        <p:xfrm>
          <a:off x="771208" y="1674495"/>
          <a:ext cx="6026785" cy="8036560"/>
        </p:xfrm>
        <a:graphic>
          <a:graphicData uri="http://schemas.openxmlformats.org/drawingml/2006/table">
            <a:tbl>
              <a:tblPr/>
              <a:tblGrid>
                <a:gridCol w="1711325"/>
                <a:gridCol w="4315460"/>
              </a:tblGrid>
              <a:tr h="468000">
                <a:tc>
                  <a:txBody>
                    <a:bodyPr/>
                    <a:p>
                      <a:pPr marL="71755" marR="0" lvl="0" algn="l" defTabSz="914400" rtl="0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宋体" panose="02010600030101010101" pitchFamily="2" charset="-122"/>
                        </a:rPr>
                        <a:t>产品型号</a:t>
                      </a:r>
                      <a:endParaRPr kumimoji="0" lang="zh-CN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宋体" panose="02010600030101010101" pitchFamily="2" charset="-122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71755" marR="0" lvl="0" algn="l" defTabSz="914400" rtl="0" eaLnBrk="0" fontAlgn="base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lang="en-US" altLang="zh-CN" sz="1200" smtClean="0">
                          <a:ln>
                            <a:noFill/>
                          </a:ln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  <a:sym typeface="宋体" panose="02010600030101010101" pitchFamily="2" charset="-122"/>
                        </a:rPr>
                        <a:t>FR-WA22GP-3000C1</a:t>
                      </a:r>
                      <a:endParaRPr lang="en-US" altLang="zh-CN" sz="1200" smtClean="0">
                        <a:ln>
                          <a:noFill/>
                        </a:ln>
                        <a:effectLst/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  <a:sym typeface="宋体" panose="02010600030101010101" pitchFamily="2" charset="-122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p>
                      <a:pPr marL="71755" marR="0" lvl="0" algn="l" defTabSz="914400" rtl="0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宋体" panose="02010600030101010101" pitchFamily="2" charset="-122"/>
                        </a:rPr>
                        <a:t>芯片方案</a:t>
                      </a:r>
                      <a:endParaRPr kumimoji="0" lang="zh-CN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宋体" panose="02010600030101010101" pitchFamily="2" charset="-122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71755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-US" altLang="zh-CN" sz="120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Calibri" panose="020F0502020204030204" pitchFamily="34" charset="0"/>
                          <a:sym typeface="+mn-ea"/>
                        </a:rPr>
                        <a:t>MT7981B+MT7976CN+MT7531</a:t>
                      </a:r>
                      <a:r>
                        <a:rPr lang="en-US" altLang="zh-CN" sz="120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Calibri" panose="020F0502020204030204" pitchFamily="34" charset="0"/>
                          <a:sym typeface="+mn-ea"/>
                        </a:rPr>
                        <a:t>AE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Calibri" panose="020F0502020204030204" pitchFamily="34" charset="0"/>
                        <a:sym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p>
                      <a:pPr marL="71755" marR="0" lvl="0" algn="l" defTabSz="914400" rtl="0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宋体" panose="02010600030101010101" pitchFamily="2" charset="-122"/>
                        </a:rPr>
                        <a:t>CPU</a:t>
                      </a:r>
                      <a:endParaRPr kumimoji="0" lang="en-US" altLang="zh-CN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宋体" panose="02010600030101010101" pitchFamily="2" charset="-122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71755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zh-CN" altLang="en-US" sz="1200" b="0" kern="120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双核</a:t>
                      </a:r>
                      <a:r>
                        <a:rPr lang="en-US" altLang="zh-CN" sz="1200" b="0" kern="120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1.3GHz</a:t>
                      </a:r>
                      <a:endParaRPr lang="en-US" altLang="zh-CN" sz="1200" b="0" kern="1200" dirty="0" smtClean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p>
                      <a:pPr marL="71755" marR="0" lvl="0" algn="l" defTabSz="914400" rtl="0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宋体" panose="02010600030101010101" pitchFamily="2" charset="-122"/>
                        </a:rPr>
                        <a:t>RAM</a:t>
                      </a:r>
                      <a:endParaRPr kumimoji="0" lang="en-US" altLang="zh-CN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宋体" panose="02010600030101010101" pitchFamily="2" charset="-122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71755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-US" altLang="zh-CN" sz="12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Calibri" panose="020F0502020204030204" pitchFamily="34" charset="0"/>
                        </a:rPr>
                        <a:t>256</a:t>
                      </a:r>
                      <a:r>
                        <a:rPr lang="en-US" altLang="zh-CN" sz="12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Calibri" panose="020F0502020204030204" pitchFamily="34" charset="0"/>
                        </a:rPr>
                        <a:t>MByte(DDR3</a:t>
                      </a:r>
                      <a:r>
                        <a:rPr lang="en-US" altLang="zh-CN" sz="12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Calibri" panose="020F0502020204030204" pitchFamily="34" charset="0"/>
                        </a:rPr>
                        <a:t>)</a:t>
                      </a:r>
                      <a:endParaRPr lang="en-US" altLang="zh-CN" sz="12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p>
                      <a:pPr marL="71755" marR="0" lvl="0" algn="l" defTabSz="914400" rtl="0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宋体" panose="02010600030101010101" pitchFamily="2" charset="-122"/>
                        </a:rPr>
                        <a:t>ROM</a:t>
                      </a:r>
                      <a:endParaRPr kumimoji="0" lang="en-US" altLang="zh-CN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宋体" panose="02010600030101010101" pitchFamily="2" charset="-122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71755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-US" altLang="zh-CN" sz="12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Calibri" panose="020F0502020204030204" pitchFamily="34" charset="0"/>
                        </a:rPr>
                        <a:t>16MByte(SPI N</a:t>
                      </a:r>
                      <a:r>
                        <a:rPr lang="en-US" altLang="zh-CN" sz="12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Calibri" panose="020F0502020204030204" pitchFamily="34" charset="0"/>
                        </a:rPr>
                        <a:t>or </a:t>
                      </a:r>
                      <a:r>
                        <a:rPr lang="en-US" altLang="zh-CN" sz="12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Calibri" panose="020F0502020204030204" pitchFamily="34" charset="0"/>
                        </a:rPr>
                        <a:t>Flash)</a:t>
                      </a:r>
                      <a:endParaRPr lang="en-US" altLang="zh-CN" sz="12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p>
                      <a:pPr marL="71755" marR="0" lvl="0" algn="l" defTabSz="914400" rtl="0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宋体" panose="02010600030101010101" pitchFamily="2" charset="-122"/>
                        </a:rPr>
                        <a:t>外置</a:t>
                      </a:r>
                      <a:r>
                        <a:rPr kumimoji="0" lang="en-US" altLang="zh-CN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宋体" panose="02010600030101010101" pitchFamily="2" charset="-122"/>
                        </a:rPr>
                        <a:t>FEM</a:t>
                      </a:r>
                      <a:endParaRPr kumimoji="0" lang="en-US" altLang="zh-CN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宋体" panose="02010600030101010101" pitchFamily="2" charset="-122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71755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zh-CN" altLang="en-US" sz="120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无外置</a:t>
                      </a:r>
                      <a:r>
                        <a:rPr lang="en-US" altLang="zh-CN" sz="120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FEM</a:t>
                      </a:r>
                      <a:endParaRPr lang="en-US" altLang="zh-CN" sz="120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p>
                      <a:pPr marL="71755" marR="0" lvl="0" algn="l" defTabSz="914400" rtl="0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宋体" panose="02010600030101010101" pitchFamily="2" charset="-122"/>
                        </a:rPr>
                        <a:t>指示灯</a:t>
                      </a:r>
                      <a:endParaRPr kumimoji="0" lang="zh-CN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宋体" panose="02010600030101010101" pitchFamily="2" charset="-122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71755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zh-CN" altLang="en-US" sz="120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  <a:sym typeface="+mn-ea"/>
                        </a:rPr>
                        <a:t>系统</a:t>
                      </a:r>
                      <a:r>
                        <a:rPr lang="zh-CN" altLang="en-US" sz="120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  <a:sym typeface="+mn-ea"/>
                        </a:rPr>
                        <a:t>灯</a:t>
                      </a:r>
                      <a:endParaRPr lang="zh-CN" altLang="en-US" sz="1200" dirty="0" smtClean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  <a:sym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p>
                      <a:pPr marL="71755" marR="0" lvl="0" algn="l" defTabSz="914400" rtl="0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宋体" panose="02010600030101010101" pitchFamily="2" charset="-122"/>
                        </a:rPr>
                        <a:t>接口</a:t>
                      </a:r>
                      <a:endParaRPr kumimoji="0" lang="zh-CN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宋体" panose="02010600030101010101" pitchFamily="2" charset="-122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71755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-US" altLang="zh-CN" sz="120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2</a:t>
                      </a:r>
                      <a:r>
                        <a:rPr lang="zh-CN" altLang="en-US" sz="120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个</a:t>
                      </a:r>
                      <a:r>
                        <a:rPr lang="en-US" altLang="zh-CN" sz="120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10/100/1000Mbps LAN</a:t>
                      </a:r>
                      <a:r>
                        <a:rPr lang="zh-CN" altLang="en-US" sz="120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口</a:t>
                      </a:r>
                      <a:r>
                        <a:rPr lang="en-US" altLang="zh-CN" sz="120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(RJ45)</a:t>
                      </a:r>
                      <a:endParaRPr lang="en-US" altLang="zh-CN" sz="1200" b="0" dirty="0" smtClean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marL="71755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-US" altLang="zh-CN" sz="12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1</a:t>
                      </a:r>
                      <a:r>
                        <a:rPr lang="zh-CN" altLang="en-US" sz="12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个</a:t>
                      </a:r>
                      <a:r>
                        <a:rPr lang="en-US" altLang="zh-CN" sz="12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DC</a:t>
                      </a:r>
                      <a:r>
                        <a:rPr lang="zh-CN" altLang="en-US" sz="12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电源接口</a:t>
                      </a:r>
                      <a:endParaRPr lang="zh-CN" altLang="en-US" sz="1200" b="0" dirty="0" smtClean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p>
                      <a:pPr marL="71755" marR="0" lvl="0" algn="l" defTabSz="914400" rtl="0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宋体" panose="02010600030101010101" pitchFamily="2" charset="-122"/>
                        </a:rPr>
                        <a:t>按键</a:t>
                      </a:r>
                      <a:endParaRPr kumimoji="0" lang="zh-CN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宋体" panose="02010600030101010101" pitchFamily="2" charset="-122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71755" marR="0" algn="l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1*</a:t>
                      </a:r>
                      <a:r>
                        <a:rPr lang="zh-CN" altLang="en-US" sz="12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复位按</a:t>
                      </a:r>
                      <a:r>
                        <a:rPr lang="zh-CN" altLang="en-US" sz="12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键</a:t>
                      </a:r>
                      <a:endParaRPr lang="zh-CN" altLang="en-US" sz="1200" b="0" dirty="0" smtClean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p>
                      <a:pPr marL="71755" marR="0" lvl="0" algn="l" defTabSz="914400" rtl="0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宋体" panose="02010600030101010101" pitchFamily="2" charset="-122"/>
                        </a:rPr>
                        <a:t>天线</a:t>
                      </a:r>
                      <a:endParaRPr kumimoji="0" lang="zh-CN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宋体" panose="02010600030101010101" pitchFamily="2" charset="-122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71755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2*2.4G 3dBi </a:t>
                      </a:r>
                      <a:r>
                        <a:rPr lang="zh-CN" altLang="en-US" sz="12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天线</a:t>
                      </a:r>
                      <a:r>
                        <a:rPr lang="en-US" altLang="zh-CN" sz="12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,3*5G 3dBi </a:t>
                      </a:r>
                      <a:r>
                        <a:rPr lang="zh-CN" altLang="en-US" sz="12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天线</a:t>
                      </a:r>
                      <a:endParaRPr lang="zh-CN" altLang="en-US" sz="12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p>
                      <a:pPr marL="71755" marR="0" lvl="0" algn="l" defTabSz="914400" rtl="0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2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  <a:sym typeface="宋体" panose="02010600030101010101" pitchFamily="2" charset="-122"/>
                        </a:rPr>
                        <a:t>电源</a:t>
                      </a:r>
                      <a:endParaRPr kumimoji="0" lang="zh-CN" altLang="en-US" sz="1200" b="1" i="0" u="none" strike="noStrike" kern="1200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cs typeface="+mn-cs"/>
                        <a:sym typeface="宋体" panose="02010600030101010101" pitchFamily="2" charset="-122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71755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-US" altLang="zh-CN" sz="12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802.3at/af</a:t>
                      </a:r>
                      <a:r>
                        <a:rPr lang="zh-CN" altLang="en-US" sz="12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供电</a:t>
                      </a:r>
                      <a:endParaRPr lang="zh-CN" altLang="en-US" sz="1200" b="0" dirty="0" smtClean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marL="71755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-US" altLang="zh-CN" sz="12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12V DC</a:t>
                      </a:r>
                      <a:r>
                        <a:rPr lang="zh-CN" altLang="en-US" sz="12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供电可选</a:t>
                      </a:r>
                      <a:endParaRPr lang="zh-CN" altLang="en-US" sz="1200" b="0" dirty="0" smtClean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7995">
                <a:tc>
                  <a:txBody>
                    <a:bodyPr/>
                    <a:p>
                      <a:pPr marL="71755" marR="0" lvl="0" algn="l" defTabSz="914400" rtl="0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宋体" panose="02010600030101010101" pitchFamily="2" charset="-122"/>
                        </a:rPr>
                        <a:t>外形尺寸</a:t>
                      </a:r>
                      <a:endParaRPr kumimoji="0" lang="zh-CN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宋体" panose="02010600030101010101" pitchFamily="2" charset="-122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71755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-US" altLang="zh-CN" sz="120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Calibri" panose="020F0502020204030204" pitchFamily="34" charset="0"/>
                          <a:sym typeface="+mn-ea"/>
                        </a:rPr>
                        <a:t>180*180*30mm</a:t>
                      </a:r>
                      <a:endParaRPr lang="en-US" altLang="zh-CN" sz="1200" b="0" dirty="0" smtClean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p>
                      <a:pPr marL="71755" algn="l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zh-CN" altLang="en-US" sz="1200" b="1" smtClean="0">
                          <a:ln>
                            <a:noFill/>
                          </a:ln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安装方式</a:t>
                      </a:r>
                      <a:endParaRPr lang="zh-CN" altLang="en-US" sz="1200" b="1" smtClean="0">
                        <a:ln>
                          <a:noFill/>
                        </a:ln>
                        <a:effectLst/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71755" marR="0" lvl="0" algn="l" defTabSz="914400" rtl="0" eaLnBrk="0" fontAlgn="base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  <a:sym typeface="宋体" panose="02010600030101010101" pitchFamily="2" charset="-122"/>
                        </a:rPr>
                        <a:t>吸顶</a:t>
                      </a:r>
                      <a:endParaRPr kumimoji="0" lang="zh-CN" altLang="en-US" sz="1200" b="0" i="0" u="none" strike="noStrike" kern="1200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  <a:sym typeface="宋体" panose="02010600030101010101" pitchFamily="2" charset="-122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p>
                      <a:pPr marL="71755" algn="l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zh-CN" altLang="en-US" sz="1200" b="1" smtClean="0">
                          <a:ln>
                            <a:noFill/>
                          </a:ln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ESD</a:t>
                      </a:r>
                      <a:endParaRPr lang="zh-CN" altLang="en-US" sz="1200" b="1" smtClean="0">
                        <a:ln>
                          <a:noFill/>
                        </a:ln>
                        <a:effectLst/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71755" algn="l">
                        <a:buNone/>
                      </a:pPr>
                      <a:r>
                        <a:rPr sz="12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IEC61000-4-2, Level 3: </a:t>
                      </a:r>
                      <a:r>
                        <a:rPr lang="zh-CN" sz="12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接触放电</a:t>
                      </a:r>
                      <a:r>
                        <a:rPr sz="12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: ±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4</a:t>
                      </a:r>
                      <a:r>
                        <a:rPr sz="12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kV, </a:t>
                      </a:r>
                      <a:r>
                        <a:rPr lang="zh-CN" sz="12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气隙放电</a:t>
                      </a:r>
                      <a:r>
                        <a:rPr sz="12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: ±8kV</a:t>
                      </a:r>
                      <a:endParaRPr sz="12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p>
                      <a:pPr marL="71755" algn="l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zh-CN" altLang="en-US" sz="1200" b="1" smtClean="0">
                          <a:ln>
                            <a:noFill/>
                          </a:ln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浪涌</a:t>
                      </a:r>
                      <a:endParaRPr lang="zh-CN" altLang="en-US" sz="1200" b="1" smtClean="0">
                        <a:ln>
                          <a:noFill/>
                        </a:ln>
                        <a:effectLst/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71755" algn="l">
                        <a:buNone/>
                      </a:pPr>
                      <a:r>
                        <a:rPr lang="zh-CN" altLang="en-US" sz="12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IEC61000-4-5, 共模</a:t>
                      </a:r>
                      <a:r>
                        <a:rPr lang="en-US" altLang="zh-CN" sz="12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: </a:t>
                      </a:r>
                      <a:r>
                        <a:rPr lang="zh-CN" altLang="en-US" sz="12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2kV</a:t>
                      </a:r>
                      <a:endParaRPr lang="zh-CN" altLang="en-US" sz="12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p>
                      <a:pPr marL="71755" algn="l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zh-CN" altLang="en-US" sz="1200" b="1" smtClean="0">
                          <a:ln>
                            <a:noFill/>
                          </a:ln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温度</a:t>
                      </a:r>
                      <a:endParaRPr lang="zh-CN" altLang="en-US" sz="1200" b="1" smtClean="0">
                        <a:ln>
                          <a:noFill/>
                        </a:ln>
                        <a:effectLst/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71755" algn="l">
                        <a:buNone/>
                      </a:pPr>
                      <a:r>
                        <a:rPr lang="zh-CN" altLang="en-US" sz="12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工作温度：</a:t>
                      </a:r>
                      <a:r>
                        <a:rPr lang="en-US" altLang="zh-CN" sz="12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0</a:t>
                      </a:r>
                      <a:r>
                        <a:rPr lang="en-US" altLang="zh-CN" sz="12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~40℃</a:t>
                      </a:r>
                      <a:endParaRPr lang="en-US" altLang="zh-CN" sz="12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marL="71755" algn="l">
                        <a:buNone/>
                      </a:pPr>
                      <a:r>
                        <a:rPr lang="zh-CN" altLang="en-US" sz="12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存储温度：</a:t>
                      </a:r>
                      <a:r>
                        <a:rPr lang="en-US" altLang="zh-CN" sz="12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-40~70℃</a:t>
                      </a:r>
                      <a:endParaRPr lang="en-US" altLang="zh-CN" sz="12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000">
                <a:tc>
                  <a:txBody>
                    <a:bodyPr/>
                    <a:p>
                      <a:pPr marL="71755" algn="l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zh-CN" altLang="en-US" sz="1200" b="1" smtClean="0">
                          <a:ln>
                            <a:noFill/>
                          </a:ln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湿度</a:t>
                      </a:r>
                      <a:endParaRPr lang="zh-CN" altLang="en-US" sz="1200" b="1" smtClean="0">
                        <a:ln>
                          <a:noFill/>
                        </a:ln>
                        <a:effectLst/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71755" algn="l">
                        <a:buNone/>
                      </a:pPr>
                      <a:r>
                        <a:rPr lang="zh-CN" altLang="en-US" sz="12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工作湿度：</a:t>
                      </a:r>
                      <a:r>
                        <a:rPr lang="en-US" altLang="zh-CN" sz="12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10%~90% (</a:t>
                      </a:r>
                      <a:r>
                        <a:rPr lang="zh-CN" altLang="en-US" sz="12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非冷凝</a:t>
                      </a:r>
                      <a:r>
                        <a:rPr lang="en-US" altLang="zh-CN" sz="12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)</a:t>
                      </a:r>
                      <a:endParaRPr lang="en-US" altLang="zh-CN" sz="12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marL="71755" algn="l">
                        <a:buNone/>
                      </a:pPr>
                      <a:r>
                        <a:rPr lang="zh-CN" altLang="en-US" sz="120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存储湿度：</a:t>
                      </a:r>
                      <a:r>
                        <a:rPr lang="en-US" altLang="zh-CN" sz="120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5%~95% (</a:t>
                      </a:r>
                      <a:r>
                        <a:rPr lang="zh-CN" altLang="en-US" sz="120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非冷凝</a:t>
                      </a:r>
                      <a:r>
                        <a:rPr lang="en-US" altLang="zh-CN" sz="120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)</a:t>
                      </a:r>
                      <a:endParaRPr lang="zh-CN" altLang="en-US" sz="12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" name="Picture 21" descr="C:\Users\Administrator\Desktop\2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0274300"/>
            <a:ext cx="7199313" cy="4191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TextBox 24"/>
          <p:cNvSpPr txBox="1"/>
          <p:nvPr/>
        </p:nvSpPr>
        <p:spPr>
          <a:xfrm>
            <a:off x="284163" y="10323513"/>
            <a:ext cx="2316480" cy="30670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湖南恒茂高科股份有限公司</a:t>
            </a:r>
            <a:endParaRPr lang="zh-CN" altLang="en-US" sz="14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grpSp>
        <p:nvGrpSpPr>
          <p:cNvPr id="2059" name="组合 5130"/>
          <p:cNvGrpSpPr/>
          <p:nvPr/>
        </p:nvGrpSpPr>
        <p:grpSpPr>
          <a:xfrm>
            <a:off x="0" y="10382250"/>
            <a:ext cx="2519363" cy="307975"/>
            <a:chOff x="0" y="0"/>
            <a:chExt cx="3967" cy="486"/>
          </a:xfrm>
        </p:grpSpPr>
        <p:sp>
          <p:nvSpPr>
            <p:cNvPr id="2130" name="矩形 5131"/>
            <p:cNvSpPr/>
            <p:nvPr/>
          </p:nvSpPr>
          <p:spPr>
            <a:xfrm>
              <a:off x="3807" y="73"/>
              <a:ext cx="160" cy="340"/>
            </a:xfrm>
            <a:prstGeom prst="rect">
              <a:avLst/>
            </a:prstGeom>
            <a:solidFill>
              <a:srgbClr val="CC0000"/>
            </a:solidFill>
            <a:ln w="9525">
              <a:noFill/>
            </a:ln>
          </p:spPr>
          <p:txBody>
            <a:bodyPr wrap="none" lIns="90170" tIns="46990" rIns="90170" bIns="46990" anchor="ctr" anchorCtr="0"/>
            <a:p>
              <a:pPr>
                <a:buFont typeface="Arial" panose="020B0604020202020204" pitchFamily="34" charset="0"/>
                <a:buNone/>
              </a:pPr>
              <a:endParaRPr lang="zh-CN" altLang="en-US" sz="1800" dirty="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131" name="TextBox 24"/>
            <p:cNvSpPr txBox="1"/>
            <p:nvPr/>
          </p:nvSpPr>
          <p:spPr>
            <a:xfrm>
              <a:off x="142" y="0"/>
              <a:ext cx="3645" cy="48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90170" tIns="46990" rIns="90170" bIns="46990">
              <a:spAutoFit/>
            </a:bodyPr>
            <a:p>
              <a:pPr>
                <a:buFont typeface="Arial" panose="020B0604020202020204" pitchFamily="34" charset="0"/>
                <a:buNone/>
              </a:pPr>
              <a:r>
                <a:rPr lang="zh-CN" altLang="en-US" sz="1400" b="1" dirty="0">
                  <a:latin typeface="微软雅黑" panose="020B0503020204020204" charset="-122"/>
                  <a:ea typeface="微软雅黑" panose="020B0503020204020204" charset="-122"/>
                </a:rPr>
                <a:t>湖南恒茂高科股份有限公司</a:t>
              </a:r>
              <a:endParaRPr lang="zh-CN" altLang="en-US" sz="1400" b="1" dirty="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132" name="矩形 5133"/>
            <p:cNvSpPr/>
            <p:nvPr/>
          </p:nvSpPr>
          <p:spPr>
            <a:xfrm>
              <a:off x="0" y="73"/>
              <a:ext cx="159" cy="340"/>
            </a:xfrm>
            <a:prstGeom prst="rect">
              <a:avLst/>
            </a:prstGeom>
            <a:solidFill>
              <a:srgbClr val="CC0000"/>
            </a:solidFill>
            <a:ln w="9525">
              <a:noFill/>
            </a:ln>
          </p:spPr>
          <p:txBody>
            <a:bodyPr/>
            <a:p>
              <a:pPr>
                <a:buFont typeface="Arial" panose="020B0604020202020204" pitchFamily="34" charset="0"/>
                <a:buNone/>
              </a:pPr>
              <a:endParaRPr lang="zh-CN" altLang="en-US" sz="1800" dirty="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2060" name="组合 5134"/>
          <p:cNvGrpSpPr/>
          <p:nvPr/>
        </p:nvGrpSpPr>
        <p:grpSpPr>
          <a:xfrm>
            <a:off x="4838700" y="90488"/>
            <a:ext cx="2730500" cy="503237"/>
            <a:chOff x="0" y="0"/>
            <a:chExt cx="4300" cy="1124"/>
          </a:xfrm>
        </p:grpSpPr>
        <p:sp>
          <p:nvSpPr>
            <p:cNvPr id="2128" name="矩形 19"/>
            <p:cNvSpPr/>
            <p:nvPr/>
          </p:nvSpPr>
          <p:spPr>
            <a:xfrm>
              <a:off x="3516" y="0"/>
              <a:ext cx="785" cy="1125"/>
            </a:xfrm>
            <a:prstGeom prst="rect">
              <a:avLst/>
            </a:prstGeom>
            <a:solidFill>
              <a:srgbClr val="C00000"/>
            </a:solidFill>
            <a:ln w="9525">
              <a:noFill/>
            </a:ln>
          </p:spPr>
          <p:txBody>
            <a:bodyPr lIns="90170" tIns="46990" rIns="90170" bIns="46990"/>
            <a:p>
              <a:pPr>
                <a:buFont typeface="Arial" panose="020B0604020202020204" pitchFamily="34" charset="0"/>
                <a:buNone/>
              </a:pPr>
              <a:endParaRPr lang="zh-CN" altLang="en-US" sz="1800" dirty="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129" name="Picture 20" descr="C:\Users\Administrator\Desktop\未标题-1.png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0" y="227"/>
              <a:ext cx="3360" cy="580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4" name="对角圆角矩形 11"/>
          <p:cNvSpPr/>
          <p:nvPr>
            <p:custDataLst>
              <p:tags r:id="rId2"/>
            </p:custDataLst>
          </p:nvPr>
        </p:nvSpPr>
        <p:spPr>
          <a:xfrm>
            <a:off x="623570" y="939813"/>
            <a:ext cx="6623685" cy="366395"/>
          </a:xfrm>
          <a:custGeom>
            <a:avLst/>
            <a:gdLst>
              <a:gd name="txL" fmla="*/ 17436 w 5857875"/>
              <a:gd name="txT" fmla="*/ 17436 h 357187"/>
              <a:gd name="txR" fmla="*/ 5840439 w 5857875"/>
              <a:gd name="txB" fmla="*/ 339751 h 357187"/>
            </a:gdLst>
            <a:ahLst/>
            <a:cxnLst>
              <a:cxn ang="0">
                <a:pos x="11239399" y="178598"/>
              </a:cxn>
              <a:cxn ang="5898240">
                <a:pos x="5619739" y="357191"/>
              </a:cxn>
              <a:cxn ang="11796480">
                <a:pos x="0" y="178598"/>
              </a:cxn>
              <a:cxn ang="17694720">
                <a:pos x="5619739" y="0"/>
              </a:cxn>
            </a:cxnLst>
            <a:rect l="txL" t="txT" r="txR" b="txB"/>
            <a:pathLst>
              <a:path w="5857875" h="357187">
                <a:moveTo>
                  <a:pt x="59532" y="0"/>
                </a:moveTo>
                <a:lnTo>
                  <a:pt x="5857875" y="0"/>
                </a:lnTo>
                <a:lnTo>
                  <a:pt x="5857875" y="297655"/>
                </a:lnTo>
                <a:cubicBezTo>
                  <a:pt x="5857875" y="330533"/>
                  <a:pt x="5831221" y="357186"/>
                  <a:pt x="5798343" y="357187"/>
                </a:cubicBezTo>
                <a:lnTo>
                  <a:pt x="0" y="357187"/>
                </a:lnTo>
                <a:lnTo>
                  <a:pt x="0" y="59532"/>
                </a:lnTo>
                <a:cubicBezTo>
                  <a:pt x="0" y="26653"/>
                  <a:pt x="26653" y="0"/>
                  <a:pt x="59531" y="0"/>
                </a:cubicBezTo>
                <a:close/>
              </a:path>
            </a:pathLst>
          </a:custGeom>
          <a:solidFill>
            <a:srgbClr val="C00000"/>
          </a:solidFill>
          <a:ln w="9525">
            <a:noFill/>
          </a:ln>
        </p:spPr>
        <p:txBody>
          <a:bodyPr/>
          <a:p>
            <a:pPr lvl="0" eaLnBrk="1" hangingPunct="1"/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091" name="矩形 6"/>
          <p:cNvSpPr/>
          <p:nvPr>
            <p:custDataLst>
              <p:tags r:id="rId3"/>
            </p:custDataLst>
          </p:nvPr>
        </p:nvSpPr>
        <p:spPr>
          <a:xfrm>
            <a:off x="623570" y="950278"/>
            <a:ext cx="1170940" cy="3524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>
              <a:buNone/>
            </a:pPr>
            <a:r>
              <a:rPr lang="en-US" altLang="zh-CN" sz="17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zh-CN" altLang="en-US" sz="17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产品规格</a:t>
            </a:r>
            <a:endParaRPr lang="en-US" altLang="zh-CN" sz="17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2" name="Picture 21" descr="C:\Users\Administrator\Desktop\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0274300"/>
            <a:ext cx="7199313" cy="4191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TextBox 24"/>
          <p:cNvSpPr txBox="1"/>
          <p:nvPr/>
        </p:nvSpPr>
        <p:spPr>
          <a:xfrm>
            <a:off x="284163" y="10323513"/>
            <a:ext cx="2316480" cy="30670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湖南恒茂高科股份有限公司</a:t>
            </a:r>
            <a:endParaRPr lang="zh-CN" altLang="en-US" sz="14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aphicFrame>
        <p:nvGraphicFramePr>
          <p:cNvPr id="3" name="表格 -1"/>
          <p:cNvGraphicFramePr/>
          <p:nvPr>
            <p:custDataLst>
              <p:tags r:id="rId5"/>
            </p:custDataLst>
          </p:nvPr>
        </p:nvGraphicFramePr>
        <p:xfrm>
          <a:off x="760095" y="1494790"/>
          <a:ext cx="6280150" cy="91332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0425"/>
                <a:gridCol w="1558925"/>
                <a:gridCol w="1938020"/>
                <a:gridCol w="1922780"/>
              </a:tblGrid>
              <a:tr h="33972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9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无线协议</a:t>
                      </a:r>
                      <a:endParaRPr lang="zh-CN" altLang="en-US" sz="9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28575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en-US" altLang="zh-CN" sz="9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Calibri" panose="020F0502020204030204" pitchFamily="34" charset="0"/>
                          <a:sym typeface="+mn-ea"/>
                        </a:rPr>
                        <a:t>5GHz:IEEE 802.11ax,IEEE 802.11ac,IEEE 802.11n,IEEE 802.11a</a:t>
                      </a:r>
                      <a:endParaRPr lang="en-US" altLang="zh-CN" sz="9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Calibri" panose="020F0502020204030204" pitchFamily="34" charset="0"/>
                      </a:endParaRPr>
                    </a:p>
                    <a:p>
                      <a:pPr marL="133350" indent="0" algn="l">
                        <a:buNone/>
                      </a:pPr>
                      <a:r>
                        <a:rPr lang="en-US" altLang="zh-CN" sz="9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Calibri" panose="020F0502020204030204" pitchFamily="34" charset="0"/>
                          <a:sym typeface="+mn-ea"/>
                        </a:rPr>
                        <a:t>2.4GHz:IEEE 802.11ax,IEEE 802.11ac,IEEE 802.11n,IEEE 802.11g,IEEE 802.11b</a:t>
                      </a:r>
                      <a:endParaRPr lang="en-US" altLang="zh-CN" sz="900" b="0" dirty="0" smtClean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28575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28575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3876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9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工作频率</a:t>
                      </a:r>
                      <a:endParaRPr lang="zh-CN" altLang="en-US" sz="9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en-US" altLang="zh-CN" sz="9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Calibri" panose="020F0502020204030204" pitchFamily="34" charset="0"/>
                        </a:rPr>
                        <a:t>2.4GHz &amp; 5GHz</a:t>
                      </a:r>
                      <a:endParaRPr lang="en-US" altLang="zh-CN" sz="9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3909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9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信号速率</a:t>
                      </a:r>
                      <a:endParaRPr lang="zh-CN" altLang="en-US" sz="9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en-US" altLang="zh-CN" sz="9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2.4GHz: </a:t>
                      </a:r>
                      <a:r>
                        <a:rPr lang="zh-CN" altLang="en-US" sz="9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最高可达</a:t>
                      </a:r>
                      <a:r>
                        <a:rPr lang="en-US" altLang="zh-CN" sz="9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574</a:t>
                      </a:r>
                      <a:r>
                        <a:rPr lang="en-US" altLang="zh-CN" sz="9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Mbps(2T2R)</a:t>
                      </a:r>
                      <a:endParaRPr lang="en-US" altLang="zh-CN" sz="9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marL="133350" indent="0" algn="l">
                        <a:buNone/>
                      </a:pPr>
                      <a:r>
                        <a:rPr lang="en-US" altLang="zh-CN" sz="9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5GHz: </a:t>
                      </a:r>
                      <a:r>
                        <a:rPr lang="zh-CN" altLang="en-US" sz="9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最高可达</a:t>
                      </a:r>
                      <a:r>
                        <a:rPr lang="en-US" altLang="zh-CN" sz="9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2402Mbps</a:t>
                      </a:r>
                      <a:r>
                        <a:rPr lang="en-US" altLang="zh-CN" sz="90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(2T2R)</a:t>
                      </a:r>
                      <a:endParaRPr lang="zh-CN" altLang="en-US" sz="9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4963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9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宋体" panose="02010600030101010101" pitchFamily="2" charset="-122"/>
                        </a:rPr>
                        <a:t>调制方式</a:t>
                      </a:r>
                      <a:endParaRPr lang="zh-CN" altLang="en-US" sz="9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en-US" altLang="zh-CN" sz="9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IEEE 802.11b:CCK, QPSK, BPSK</a:t>
                      </a:r>
                      <a:endParaRPr lang="en-US" altLang="zh-CN" sz="9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</a:endParaRPr>
                    </a:p>
                    <a:p>
                      <a:pPr algn="l"/>
                      <a:r>
                        <a:rPr lang="en-US" altLang="zh-CN" sz="9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    IEEE 802.11g/a:OFDM</a:t>
                      </a:r>
                      <a:endParaRPr lang="en-US" altLang="zh-CN" sz="9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</a:endParaRPr>
                    </a:p>
                    <a:p>
                      <a:pPr marL="133350" indent="0" algn="l">
                        <a:buNone/>
                      </a:pPr>
                      <a:r>
                        <a:rPr lang="en-US" altLang="zh-CN" sz="9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IEEE </a:t>
                      </a:r>
                      <a:r>
                        <a:rPr lang="en-US" altLang="zh-CN" sz="90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  <a:sym typeface="+mn-ea"/>
                        </a:rPr>
                        <a:t>802.</a:t>
                      </a:r>
                      <a:r>
                        <a:rPr lang="en-US" altLang="zh-CN" sz="9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11n:QPSK, BPSK, 16QAM, 64QAM</a:t>
                      </a:r>
                      <a:endParaRPr lang="en-US" altLang="zh-CN" sz="9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</a:endParaRPr>
                    </a:p>
                    <a:p>
                      <a:pPr marL="133350" indent="0" algn="l">
                        <a:buNone/>
                      </a:pPr>
                      <a:r>
                        <a:rPr lang="en-US" altLang="zh-CN" sz="9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IEEE </a:t>
                      </a:r>
                      <a:r>
                        <a:rPr lang="en-US" altLang="zh-CN" sz="90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  <a:sym typeface="+mn-ea"/>
                        </a:rPr>
                        <a:t>802.</a:t>
                      </a:r>
                      <a:r>
                        <a:rPr lang="en-US" altLang="zh-CN" sz="9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11ac:BPSK, QPSK, 16QAM, 64QAM, 256QAM</a:t>
                      </a:r>
                      <a:endParaRPr lang="en-US" altLang="zh-CN" sz="9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</a:endParaRPr>
                    </a:p>
                    <a:p>
                      <a:pPr marL="133350" indent="0" algn="l">
                        <a:buNone/>
                      </a:pPr>
                      <a:r>
                        <a:rPr lang="en-US" altLang="zh-CN" sz="9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  <a:sym typeface="+mn-ea"/>
                        </a:rPr>
                        <a:t>IEEE </a:t>
                      </a:r>
                      <a:r>
                        <a:rPr lang="en-US" altLang="zh-CN" sz="90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  <a:sym typeface="+mn-ea"/>
                        </a:rPr>
                        <a:t>802.</a:t>
                      </a:r>
                      <a:r>
                        <a:rPr lang="en-US" altLang="zh-CN" sz="9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  <a:sym typeface="+mn-ea"/>
                        </a:rPr>
                        <a:t>11ax:BPSK, QPSK, 16QAM, 64QAM, 256QAM, 1024QAM</a:t>
                      </a:r>
                      <a:endParaRPr lang="zh-CN" altLang="en-US" sz="9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 marL="0" marR="0" marT="0" marB="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1295">
                <a:tc rowSpan="13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2.4G </a:t>
                      </a:r>
                      <a:r>
                        <a:rPr lang="en-US" altLang="zh-CN" sz="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TX</a:t>
                      </a:r>
                      <a:r>
                        <a:rPr lang="zh-CN" altLang="en-US" sz="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功率</a:t>
                      </a:r>
                      <a:endParaRPr lang="zh-CN" altLang="en-US" sz="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Calibri" panose="020F0502020204030204" pitchFamily="34" charset="0"/>
                        </a:rPr>
                        <a:t>模式</a:t>
                      </a:r>
                      <a:endParaRPr lang="zh-CN" altLang="en-US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Calibri" panose="020F0502020204030204" pitchFamily="34" charset="0"/>
                        </a:rPr>
                        <a:t>速率</a:t>
                      </a:r>
                      <a:endParaRPr lang="zh-CN" altLang="en-US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功率</a:t>
                      </a:r>
                      <a:r>
                        <a:rPr lang="en-US" altLang="zh-CN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(dBm)</a:t>
                      </a:r>
                      <a:endParaRPr lang="en-US" altLang="zh-CN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0025">
                <a:tc vMerge="1"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en-US" altLang="zh-CN" sz="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Calibri" panose="020F0502020204030204" pitchFamily="34" charset="0"/>
                        </a:rPr>
                        <a:t>802.11b</a:t>
                      </a:r>
                      <a:endParaRPr lang="en-US" altLang="zh-CN" sz="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en-US" altLang="zh-CN" sz="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Calibri" panose="020F0502020204030204" pitchFamily="34" charset="0"/>
                        </a:rPr>
                        <a:t>1M</a:t>
                      </a:r>
                      <a:endParaRPr lang="en-US" altLang="zh-CN" sz="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en-US" altLang="zh-CN" sz="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21±2dBm</a:t>
                      </a:r>
                      <a:endParaRPr lang="en-US" altLang="zh-CN" sz="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4470">
                <a:tc vMerge="1"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vMerge="1"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11M</a:t>
                      </a:r>
                      <a:endParaRPr lang="zh-CN" altLang="en-US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</a:t>
                      </a:r>
                      <a:r>
                        <a:rPr lang="en-US" altLang="zh-CN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</a:t>
                      </a: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±2dBm</a:t>
                      </a:r>
                      <a:endParaRPr lang="zh-CN" altLang="en-US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3835">
                <a:tc vMerge="1"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802.11g</a:t>
                      </a:r>
                      <a:endParaRPr lang="zh-CN" altLang="en-US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6M</a:t>
                      </a:r>
                      <a:endParaRPr lang="zh-CN" altLang="en-US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</a:t>
                      </a:r>
                      <a:r>
                        <a:rPr lang="en-US" altLang="zh-CN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</a:t>
                      </a: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±2dBm</a:t>
                      </a:r>
                      <a:endParaRPr lang="zh-CN" altLang="en-US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3835">
                <a:tc vMerge="1"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vMerge="1"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en-US" altLang="zh-CN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54M</a:t>
                      </a:r>
                      <a:endParaRPr lang="en-US" altLang="zh-CN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en-US" altLang="zh-CN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19±2dBm</a:t>
                      </a:r>
                      <a:endParaRPr lang="en-US" altLang="zh-CN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3835">
                <a:tc vMerge="1"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  <a:sym typeface="+mn-ea"/>
                        </a:rPr>
                        <a:t>802.11n HT20</a:t>
                      </a:r>
                      <a:endParaRPr lang="zh-CN" altLang="en-US" sz="800" b="0" dirty="0" smtClean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  <a:sym typeface="+mn-ea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  <a:sym typeface="+mn-ea"/>
                        </a:rPr>
                        <a:t>MCS0</a:t>
                      </a:r>
                      <a:endParaRPr lang="zh-CN" altLang="en-US" sz="800" b="0" dirty="0" smtClean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  <a:sym typeface="+mn-ea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2</a:t>
                      </a:r>
                      <a:r>
                        <a:rPr lang="en-US" altLang="zh-CN" sz="8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0</a:t>
                      </a:r>
                      <a:r>
                        <a:rPr lang="zh-CN" altLang="en-US" sz="8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±2dBm</a:t>
                      </a:r>
                      <a:endParaRPr lang="zh-CN" altLang="en-US" sz="800" b="0" dirty="0" smtClean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4470">
                <a:tc vMerge="1"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vMerge="1"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MCS7</a:t>
                      </a:r>
                      <a:endParaRPr lang="zh-CN" altLang="en-US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18±2dBm</a:t>
                      </a:r>
                      <a:endParaRPr lang="zh-CN" altLang="en-US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3200">
                <a:tc vMerge="1"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p>
                      <a:pPr marL="13335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8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802.11n HT40</a:t>
                      </a:r>
                      <a:endParaRPr lang="zh-CN" altLang="en-US" sz="800" b="0" dirty="0" smtClean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13335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8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MCS0</a:t>
                      </a:r>
                      <a:endParaRPr lang="zh-CN" altLang="en-US" sz="800" b="0" dirty="0" smtClean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2</a:t>
                      </a:r>
                      <a:r>
                        <a:rPr lang="en-US" altLang="zh-CN" sz="8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0</a:t>
                      </a:r>
                      <a:r>
                        <a:rPr lang="zh-CN" altLang="en-US" sz="8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±2dBm</a:t>
                      </a:r>
                      <a:endParaRPr lang="zh-CN" altLang="en-US" sz="800" b="0" dirty="0" smtClean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3835">
                <a:tc vMerge="1"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vMerge="1"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en-US" altLang="zh-CN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MCS7</a:t>
                      </a:r>
                      <a:endParaRPr lang="en-US" altLang="zh-CN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18±2dBm</a:t>
                      </a:r>
                      <a:endParaRPr lang="zh-CN" altLang="en-US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15265">
                <a:tc vMerge="1"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en-US" altLang="zh-CN" sz="8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Calibri" panose="020F0502020204030204" pitchFamily="34" charset="0"/>
                        </a:rPr>
                        <a:t>802.11ax HE-SU20</a:t>
                      </a:r>
                      <a:endParaRPr lang="en-US" altLang="zh-CN" sz="800" b="0" dirty="0" smtClean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en-US" altLang="zh-CN" sz="8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Calibri" panose="020F0502020204030204" pitchFamily="34" charset="0"/>
                        </a:rPr>
                        <a:t>MCS0</a:t>
                      </a:r>
                      <a:endParaRPr lang="en-US" altLang="zh-CN" sz="800" b="0" dirty="0" smtClean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2</a:t>
                      </a:r>
                      <a:r>
                        <a:rPr lang="en-US" altLang="zh-CN" sz="8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0</a:t>
                      </a:r>
                      <a:r>
                        <a:rPr lang="zh-CN" altLang="en-US" sz="8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±2dBm</a:t>
                      </a:r>
                      <a:endParaRPr lang="zh-CN" altLang="en-US" sz="800" b="0" dirty="0" smtClean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3200">
                <a:tc vMerge="1"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vMerge="1"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en-US" altLang="zh-CN" sz="8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Calibri" panose="020F0502020204030204" pitchFamily="34" charset="0"/>
                        </a:rPr>
                        <a:t>MCS11</a:t>
                      </a:r>
                      <a:endParaRPr lang="en-US" altLang="zh-CN" sz="800" b="0" dirty="0" smtClean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</a:t>
                      </a:r>
                      <a:r>
                        <a:rPr lang="en-US" altLang="zh-CN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6</a:t>
                      </a: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±2dBm</a:t>
                      </a:r>
                      <a:endParaRPr lang="zh-CN" altLang="en-US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4470">
                <a:tc vMerge="1"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p>
                      <a:pPr marL="127000" indent="0" algn="l">
                        <a:buNone/>
                      </a:pP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802.11ax HE</a:t>
                      </a:r>
                      <a:r>
                        <a:rPr lang="en-US" altLang="zh-CN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-</a:t>
                      </a: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SU40</a:t>
                      </a:r>
                      <a:endParaRPr lang="zh-CN" altLang="en-US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127000" indent="0" algn="l">
                        <a:buNone/>
                      </a:pP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MCS0</a:t>
                      </a:r>
                      <a:endParaRPr lang="zh-CN" altLang="en-US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2</a:t>
                      </a:r>
                      <a:r>
                        <a:rPr lang="en-US" altLang="zh-CN" sz="8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0</a:t>
                      </a:r>
                      <a:r>
                        <a:rPr lang="zh-CN" altLang="en-US" sz="8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±2dBm</a:t>
                      </a:r>
                      <a:endParaRPr lang="zh-CN" altLang="en-US" sz="800" b="0" dirty="0" smtClean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0345">
                <a:tc vMerge="1"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vMerge="1"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 </a:t>
                      </a:r>
                      <a:r>
                        <a:rPr lang="zh-CN" altLang="en-US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MCS11</a:t>
                      </a:r>
                      <a:endParaRPr lang="zh-CN" altLang="en-US" sz="8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</a:t>
                      </a:r>
                      <a:r>
                        <a:rPr lang="en-US" altLang="zh-CN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6</a:t>
                      </a: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±2dBm</a:t>
                      </a:r>
                      <a:endParaRPr lang="zh-CN" altLang="en-US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3835">
                <a:tc rowSpan="19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5</a:t>
                      </a:r>
                      <a:r>
                        <a:rPr lang="zh-CN" altLang="en-US" sz="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G </a:t>
                      </a:r>
                      <a:r>
                        <a:rPr lang="en-US" altLang="zh-CN" sz="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TX</a:t>
                      </a:r>
                      <a:r>
                        <a:rPr lang="zh-CN" altLang="en-US" sz="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功率</a:t>
                      </a:r>
                      <a:endParaRPr lang="zh-CN" altLang="en-US" sz="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28575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Calibri" panose="020F0502020204030204" pitchFamily="34" charset="0"/>
                        </a:rPr>
                        <a:t>模式</a:t>
                      </a:r>
                      <a:endParaRPr lang="zh-CN" altLang="en-US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Calibri" panose="020F0502020204030204" pitchFamily="34" charset="0"/>
                        </a:rPr>
                        <a:t>速率</a:t>
                      </a:r>
                      <a:endParaRPr lang="zh-CN" altLang="en-US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功率</a:t>
                      </a:r>
                      <a:r>
                        <a:rPr lang="en-US" altLang="zh-CN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(dBm)</a:t>
                      </a:r>
                      <a:endParaRPr lang="en-US" altLang="zh-CN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835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802.11a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6M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22±2dBm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04470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</a:tcPr>
                </a:tc>
                <a:tc vMerge="1"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54M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19±2dBm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03835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802.11n </a:t>
                      </a:r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Calibri" panose="020F0502020204030204" pitchFamily="34" charset="0"/>
                        </a:rPr>
                        <a:t>HT20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MCS0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22±2dBm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03835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</a:tcPr>
                </a:tc>
                <a:tc vMerge="1"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MCS7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19±2dBm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03835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802.11n HT40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MCS0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22±2dBm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04470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</a:tcPr>
                </a:tc>
                <a:tc vMerge="1"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MCS7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19±2dBm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04470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802.11ac VHT20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MCS0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22±2dBm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03200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</a:tcPr>
                </a:tc>
                <a:tc vMerge="1"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MCS8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18±2dBm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03835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802.11ac VHT40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MCS0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22±2dBm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03835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</a:tcPr>
                </a:tc>
                <a:tc vMerge="1"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MCS9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18±2dBm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04470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802.11ac VHT80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MCS0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22±2dBm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03835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 vMerge="1"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MCS9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18±2dBm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03835">
                <a:tc vMerge="1"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 rowSpan="2"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802.11</a:t>
                      </a:r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ax HE-SU20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03835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</a:tcPr>
                </a:tc>
                <a:tc vMerge="1"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MCS11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17±2dBm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03835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802.11</a:t>
                      </a:r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ax HE-SU40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03835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</a:tcPr>
                </a:tc>
                <a:tc vMerge="1"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MCS11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17±2dBm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03835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802.11</a:t>
                      </a:r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ax HE-SU80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28575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03835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B w="28575">
                      <a:solidFill>
                        <a:schemeClr val="tx1"/>
                      </a:solidFill>
                      <a:prstDash val="solid"/>
                    </a:lnB>
                  </a:tcPr>
                </a:tc>
                <a:tc vMerge="1"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B w="28575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MCS11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28575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17±2dBm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28575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grpSp>
        <p:nvGrpSpPr>
          <p:cNvPr id="2059" name="组合 5130"/>
          <p:cNvGrpSpPr/>
          <p:nvPr/>
        </p:nvGrpSpPr>
        <p:grpSpPr>
          <a:xfrm>
            <a:off x="0" y="10382250"/>
            <a:ext cx="2519363" cy="307975"/>
            <a:chOff x="0" y="0"/>
            <a:chExt cx="3967" cy="486"/>
          </a:xfrm>
        </p:grpSpPr>
        <p:sp>
          <p:nvSpPr>
            <p:cNvPr id="2130" name="矩形 5131"/>
            <p:cNvSpPr/>
            <p:nvPr/>
          </p:nvSpPr>
          <p:spPr>
            <a:xfrm>
              <a:off x="3807" y="73"/>
              <a:ext cx="160" cy="340"/>
            </a:xfrm>
            <a:prstGeom prst="rect">
              <a:avLst/>
            </a:prstGeom>
            <a:solidFill>
              <a:srgbClr val="CC0000"/>
            </a:solidFill>
            <a:ln w="9525">
              <a:noFill/>
            </a:ln>
          </p:spPr>
          <p:txBody>
            <a:bodyPr wrap="none" lIns="90170" tIns="46990" rIns="90170" bIns="46990" anchor="ctr" anchorCtr="0"/>
            <a:p>
              <a:pPr>
                <a:buFont typeface="Arial" panose="020B0604020202020204" pitchFamily="34" charset="0"/>
                <a:buNone/>
              </a:pPr>
              <a:endParaRPr lang="zh-CN" altLang="en-US" sz="1800" dirty="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131" name="TextBox 24"/>
            <p:cNvSpPr txBox="1"/>
            <p:nvPr/>
          </p:nvSpPr>
          <p:spPr>
            <a:xfrm>
              <a:off x="142" y="0"/>
              <a:ext cx="3645" cy="48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90170" tIns="46990" rIns="90170" bIns="46990">
              <a:spAutoFit/>
            </a:bodyPr>
            <a:p>
              <a:pPr>
                <a:buFont typeface="Arial" panose="020B0604020202020204" pitchFamily="34" charset="0"/>
                <a:buNone/>
              </a:pPr>
              <a:r>
                <a:rPr lang="zh-CN" altLang="en-US" sz="1400" b="1" dirty="0">
                  <a:latin typeface="微软雅黑" panose="020B0503020204020204" charset="-122"/>
                  <a:ea typeface="微软雅黑" panose="020B0503020204020204" charset="-122"/>
                </a:rPr>
                <a:t>湖南恒茂高科股份有限公司</a:t>
              </a:r>
              <a:endParaRPr lang="zh-CN" altLang="en-US" sz="1400" b="1" dirty="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132" name="矩形 5133"/>
            <p:cNvSpPr/>
            <p:nvPr/>
          </p:nvSpPr>
          <p:spPr>
            <a:xfrm>
              <a:off x="0" y="73"/>
              <a:ext cx="159" cy="340"/>
            </a:xfrm>
            <a:prstGeom prst="rect">
              <a:avLst/>
            </a:prstGeom>
            <a:solidFill>
              <a:srgbClr val="CC0000"/>
            </a:solidFill>
            <a:ln w="9525">
              <a:noFill/>
            </a:ln>
          </p:spPr>
          <p:txBody>
            <a:bodyPr/>
            <a:p>
              <a:pPr>
                <a:buFont typeface="Arial" panose="020B0604020202020204" pitchFamily="34" charset="0"/>
                <a:buNone/>
              </a:pPr>
              <a:endParaRPr lang="zh-CN" altLang="en-US" sz="1800" dirty="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2060" name="组合 5134"/>
          <p:cNvGrpSpPr/>
          <p:nvPr/>
        </p:nvGrpSpPr>
        <p:grpSpPr>
          <a:xfrm>
            <a:off x="4838700" y="90488"/>
            <a:ext cx="2730500" cy="503237"/>
            <a:chOff x="0" y="0"/>
            <a:chExt cx="4300" cy="1124"/>
          </a:xfrm>
        </p:grpSpPr>
        <p:sp>
          <p:nvSpPr>
            <p:cNvPr id="2128" name="矩形 19"/>
            <p:cNvSpPr/>
            <p:nvPr/>
          </p:nvSpPr>
          <p:spPr>
            <a:xfrm>
              <a:off x="3516" y="0"/>
              <a:ext cx="785" cy="1125"/>
            </a:xfrm>
            <a:prstGeom prst="rect">
              <a:avLst/>
            </a:prstGeom>
            <a:solidFill>
              <a:srgbClr val="C00000"/>
            </a:solidFill>
            <a:ln w="9525">
              <a:noFill/>
            </a:ln>
          </p:spPr>
          <p:txBody>
            <a:bodyPr lIns="90170" tIns="46990" rIns="90170" bIns="46990"/>
            <a:p>
              <a:pPr>
                <a:buFont typeface="Arial" panose="020B0604020202020204" pitchFamily="34" charset="0"/>
                <a:buNone/>
              </a:pPr>
              <a:endParaRPr lang="zh-CN" altLang="en-US" sz="1800" dirty="0">
                <a:latin typeface="HarmonyOS Sans SC" panose="00000500000000000000" charset="-122"/>
                <a:ea typeface="HarmonyOS Sans SC" panose="00000500000000000000" charset="-122"/>
              </a:endParaRPr>
            </a:p>
          </p:txBody>
        </p:sp>
        <p:pic>
          <p:nvPicPr>
            <p:cNvPr id="2129" name="Picture 20" descr="C:\Users\Administrator\Desktop\未标题-1.png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0" y="227"/>
              <a:ext cx="3360" cy="580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4" name="对角圆角矩形 11"/>
          <p:cNvSpPr/>
          <p:nvPr>
            <p:custDataLst>
              <p:tags r:id="rId2"/>
            </p:custDataLst>
          </p:nvPr>
        </p:nvSpPr>
        <p:spPr>
          <a:xfrm>
            <a:off x="623570" y="939813"/>
            <a:ext cx="6623685" cy="366395"/>
          </a:xfrm>
          <a:custGeom>
            <a:avLst/>
            <a:gdLst>
              <a:gd name="txL" fmla="*/ 17436 w 5857875"/>
              <a:gd name="txT" fmla="*/ 17436 h 357187"/>
              <a:gd name="txR" fmla="*/ 5840439 w 5857875"/>
              <a:gd name="txB" fmla="*/ 339751 h 357187"/>
            </a:gdLst>
            <a:ahLst/>
            <a:cxnLst>
              <a:cxn ang="0">
                <a:pos x="11239399" y="178598"/>
              </a:cxn>
              <a:cxn ang="5898240">
                <a:pos x="5619739" y="357191"/>
              </a:cxn>
              <a:cxn ang="11796480">
                <a:pos x="0" y="178598"/>
              </a:cxn>
              <a:cxn ang="17694720">
                <a:pos x="5619739" y="0"/>
              </a:cxn>
            </a:cxnLst>
            <a:rect l="txL" t="txT" r="txR" b="txB"/>
            <a:pathLst>
              <a:path w="5857875" h="357187">
                <a:moveTo>
                  <a:pt x="59532" y="0"/>
                </a:moveTo>
                <a:lnTo>
                  <a:pt x="5857875" y="0"/>
                </a:lnTo>
                <a:lnTo>
                  <a:pt x="5857875" y="297655"/>
                </a:lnTo>
                <a:cubicBezTo>
                  <a:pt x="5857875" y="330533"/>
                  <a:pt x="5831221" y="357186"/>
                  <a:pt x="5798343" y="357187"/>
                </a:cubicBezTo>
                <a:lnTo>
                  <a:pt x="0" y="357187"/>
                </a:lnTo>
                <a:lnTo>
                  <a:pt x="0" y="59532"/>
                </a:lnTo>
                <a:cubicBezTo>
                  <a:pt x="0" y="26653"/>
                  <a:pt x="26653" y="0"/>
                  <a:pt x="59531" y="0"/>
                </a:cubicBezTo>
                <a:close/>
              </a:path>
            </a:pathLst>
          </a:custGeom>
          <a:solidFill>
            <a:srgbClr val="C00000"/>
          </a:solidFill>
          <a:ln w="9525">
            <a:noFill/>
          </a:ln>
        </p:spPr>
        <p:txBody>
          <a:bodyPr/>
          <a:p>
            <a:pPr lvl="0" eaLnBrk="1" hangingPunct="1"/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091" name="矩形 6"/>
          <p:cNvSpPr/>
          <p:nvPr>
            <p:custDataLst>
              <p:tags r:id="rId3"/>
            </p:custDataLst>
          </p:nvPr>
        </p:nvSpPr>
        <p:spPr>
          <a:xfrm>
            <a:off x="623570" y="950278"/>
            <a:ext cx="1170940" cy="3524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>
              <a:buNone/>
            </a:pPr>
            <a:r>
              <a:rPr lang="en-US" altLang="zh-CN" sz="17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zh-CN" altLang="en-US" sz="17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产品规格</a:t>
            </a:r>
            <a:endParaRPr lang="en-US" altLang="zh-CN" sz="17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2" name="Picture 21" descr="C:\Users\Administrator\Desktop\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0274300"/>
            <a:ext cx="7199313" cy="4191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TextBox 24"/>
          <p:cNvSpPr txBox="1"/>
          <p:nvPr/>
        </p:nvSpPr>
        <p:spPr>
          <a:xfrm>
            <a:off x="284163" y="10323513"/>
            <a:ext cx="2316480" cy="30670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湖南恒茂高科股份有限公司</a:t>
            </a:r>
            <a:endParaRPr lang="zh-CN" altLang="en-US" sz="14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aphicFrame>
        <p:nvGraphicFramePr>
          <p:cNvPr id="5" name="表格 -1"/>
          <p:cNvGraphicFramePr/>
          <p:nvPr>
            <p:custDataLst>
              <p:tags r:id="rId5"/>
            </p:custDataLst>
          </p:nvPr>
        </p:nvGraphicFramePr>
        <p:xfrm>
          <a:off x="760095" y="1898333"/>
          <a:ext cx="6134100" cy="10299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1518920"/>
                <a:gridCol w="1888387"/>
                <a:gridCol w="1888593"/>
              </a:tblGrid>
              <a:tr h="216000">
                <a:tc rowSpan="13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2.4G</a:t>
                      </a:r>
                      <a:endParaRPr lang="zh-CN" altLang="en-US" sz="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</a:endParaRPr>
                    </a:p>
                  </a:txBody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28575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Calibri" panose="020F0502020204030204" pitchFamily="34" charset="0"/>
                        </a:rPr>
                        <a:t>模式</a:t>
                      </a:r>
                      <a:endParaRPr lang="zh-CN" altLang="en-US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28575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Calibri" panose="020F0502020204030204" pitchFamily="34" charset="0"/>
                        </a:rPr>
                        <a:t>速率</a:t>
                      </a:r>
                      <a:endParaRPr lang="zh-CN" altLang="en-US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28575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接收灵敏度</a:t>
                      </a:r>
                      <a:r>
                        <a:rPr lang="en-US" altLang="zh-CN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(dBm)</a:t>
                      </a:r>
                      <a:endParaRPr lang="en-US" altLang="zh-CN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28575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 vMerge="1"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en-US" altLang="zh-CN" sz="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Calibri" panose="020F0502020204030204" pitchFamily="34" charset="0"/>
                        </a:rPr>
                        <a:t>802.11b</a:t>
                      </a:r>
                      <a:endParaRPr lang="en-US" altLang="zh-CN" sz="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en-US" altLang="zh-CN" sz="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Calibri" panose="020F0502020204030204" pitchFamily="34" charset="0"/>
                        </a:rPr>
                        <a:t>1M</a:t>
                      </a:r>
                      <a:endParaRPr lang="en-US" altLang="zh-CN" sz="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-97dBm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 vMerge="1"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vMerge="1"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11M</a:t>
                      </a:r>
                      <a:endParaRPr lang="zh-CN" altLang="en-US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-88dBm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5895">
                <a:tc vMerge="1"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802.11g</a:t>
                      </a:r>
                      <a:endParaRPr lang="zh-CN" altLang="en-US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6M</a:t>
                      </a:r>
                      <a:endParaRPr lang="zh-CN" altLang="en-US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-94dBm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000">
                <a:tc vMerge="1"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vMerge="1"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en-US" altLang="zh-CN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54M</a:t>
                      </a:r>
                      <a:endParaRPr lang="en-US" altLang="zh-CN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-76dBm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000">
                <a:tc vMerge="1"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  <a:sym typeface="+mn-ea"/>
                        </a:rPr>
                        <a:t>802.11n HT20</a:t>
                      </a:r>
                      <a:endParaRPr lang="zh-CN" altLang="en-US" sz="800" b="0" dirty="0" smtClean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  <a:sym typeface="+mn-ea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  <a:sym typeface="+mn-ea"/>
                        </a:rPr>
                        <a:t>MCS0</a:t>
                      </a:r>
                      <a:endParaRPr lang="zh-CN" altLang="en-US" sz="800" b="0" dirty="0" smtClean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  <a:sym typeface="+mn-ea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-93dBm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000">
                <a:tc vMerge="1"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vMerge="1"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MCS7</a:t>
                      </a:r>
                      <a:endParaRPr lang="zh-CN" altLang="en-US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-73dBm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000">
                <a:tc vMerge="1"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p>
                      <a:pPr marL="13335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8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802.11n HT40</a:t>
                      </a:r>
                      <a:endParaRPr lang="zh-CN" altLang="en-US" sz="800" b="0" dirty="0" smtClean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13335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8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MCS0</a:t>
                      </a:r>
                      <a:endParaRPr lang="zh-CN" altLang="en-US" sz="800" b="0" dirty="0" smtClean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-90dBm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000">
                <a:tc vMerge="1"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vMerge="1"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en-US" altLang="zh-CN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MCS7</a:t>
                      </a:r>
                      <a:endParaRPr lang="en-US" altLang="zh-CN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-71dBm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 vMerge="1"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en-US" altLang="zh-CN" sz="8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Calibri" panose="020F0502020204030204" pitchFamily="34" charset="0"/>
                        </a:rPr>
                        <a:t>802.11ax HE-SU20</a:t>
                      </a:r>
                      <a:endParaRPr lang="en-US" altLang="zh-CN" sz="800" b="0" dirty="0" smtClean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en-US" altLang="zh-CN" sz="8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Calibri" panose="020F0502020204030204" pitchFamily="34" charset="0"/>
                        </a:rPr>
                        <a:t>MCS0</a:t>
                      </a:r>
                      <a:endParaRPr lang="en-US" altLang="zh-CN" sz="800" b="0" dirty="0" smtClean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-91dBm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000">
                <a:tc vMerge="1"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vMerge="1"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en-US" altLang="zh-CN" sz="8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Calibri" panose="020F0502020204030204" pitchFamily="34" charset="0"/>
                        </a:rPr>
                        <a:t>MCS11</a:t>
                      </a:r>
                      <a:endParaRPr lang="en-US" altLang="zh-CN" sz="800" b="0" dirty="0" smtClean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-66dBm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000">
                <a:tc vMerge="1"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p>
                      <a:pPr marL="127000" indent="0" algn="l">
                        <a:buNone/>
                      </a:pP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802.11ax HE</a:t>
                      </a:r>
                      <a:r>
                        <a:rPr lang="en-US" altLang="zh-CN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-</a:t>
                      </a: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SU40</a:t>
                      </a:r>
                      <a:endParaRPr lang="zh-CN" altLang="en-US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127000" indent="0" algn="l">
                        <a:buNone/>
                      </a:pP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MCS0</a:t>
                      </a:r>
                      <a:endParaRPr lang="zh-CN" altLang="en-US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-91dBm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535">
                <a:tc vMerge="1"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vMerge="1"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 </a:t>
                      </a:r>
                      <a:r>
                        <a:rPr lang="zh-CN" altLang="en-US" sz="800">
                          <a:latin typeface="微软雅黑" panose="020B0503020204020204" charset="-122"/>
                          <a:ea typeface="微软雅黑" panose="020B0503020204020204" charset="-122"/>
                        </a:rPr>
                        <a:t>MCS11</a:t>
                      </a:r>
                      <a:endParaRPr lang="zh-CN" altLang="en-US" sz="8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-61dBm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535">
                <a:tc rowSpan="19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5</a:t>
                      </a:r>
                      <a:r>
                        <a:rPr lang="zh-CN" altLang="en-US" sz="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HarmonyOS Sans SC" panose="00000500000000000000" charset="-122"/>
                        </a:rPr>
                        <a:t>G</a:t>
                      </a:r>
                      <a:endParaRPr lang="zh-CN" altLang="en-US" sz="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</a:endParaRPr>
                    </a:p>
                  </a:txBody>
                  <a:tcPr marL="0" marR="0" marT="0" marB="0" anchor="ctr">
                    <a:lnL w="28575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mpd="sng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Calibri" panose="020F0502020204030204" pitchFamily="34" charset="0"/>
                        </a:rPr>
                        <a:t>模式</a:t>
                      </a:r>
                      <a:endParaRPr lang="zh-CN" altLang="en-US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Calibri" panose="020F0502020204030204" pitchFamily="34" charset="0"/>
                        </a:rPr>
                        <a:t>速率</a:t>
                      </a:r>
                      <a:endParaRPr lang="zh-CN" altLang="en-US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133350" indent="0" algn="l">
                        <a:buNone/>
                      </a:pPr>
                      <a:r>
                        <a:rPr lang="zh-CN" altLang="en-US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接收灵敏度</a:t>
                      </a:r>
                      <a:r>
                        <a:rPr lang="en-US" altLang="zh-CN" sz="800" b="0" dirty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(dBm)</a:t>
                      </a:r>
                      <a:endParaRPr lang="en-US" altLang="zh-CN" sz="8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chemeClr val="tx1"/>
                      </a:solidFill>
                      <a:prstDash val="solid"/>
                    </a:lnL>
                    <a:lnR w="28575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535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802.11a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6M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-93dBm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28575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16535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</a:tcPr>
                </a:tc>
                <a:tc vMerge="1"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54M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-75dBm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28575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16535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802.11n </a:t>
                      </a:r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Calibri" panose="020F0502020204030204" pitchFamily="34" charset="0"/>
                        </a:rPr>
                        <a:t>HT20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MCS0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-92dBm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28575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16535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</a:tcPr>
                </a:tc>
                <a:tc vMerge="1"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MCS7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-69dBm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28575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16535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802.11n HT40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MCS0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-89dBm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28575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16535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</a:tcPr>
                </a:tc>
                <a:tc vMerge="1"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MCS7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-64dBm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28575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16535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802.11ac VHT20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MCS0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-92dBm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28575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16535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</a:tcPr>
                </a:tc>
                <a:tc vMerge="1"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MCS8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-68dBm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28575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16535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802.11ac VHT40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MCS0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-89dBm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28575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16535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</a:tcPr>
                </a:tc>
                <a:tc vMerge="1"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MCS9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-64dBm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28575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16535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802.11ac VHT80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MCS0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-86dBm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28575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16535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</a:tcPr>
                </a:tc>
                <a:tc vMerge="1"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MCS9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-61dBm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28575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16535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802.11ax HE-SU20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28575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16535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</a:tcPr>
                </a:tc>
                <a:tc vMerge="1"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MCS11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-63dBm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  <a:sym typeface="+mn-ea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28575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16535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802.11ax HE-SU40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28575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16535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</a:tcPr>
                </a:tc>
                <a:tc vMerge="1"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MCS11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-61dBm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  <a:sym typeface="+mn-ea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28575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16535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802.11ax HE-SU80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28575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28575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216535">
                <a:tc vMerge="1">
                  <a:tcPr>
                    <a:lnL w="28575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B w="28575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 vMerge="1"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B w="28575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MCS11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28575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133350" indent="0" algn="l" fontAlgn="ctr"/>
                      <a:r>
                        <a:rPr lang="en-US" altLang="zh-CN" sz="80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-57dBm</a:t>
                      </a:r>
                      <a:endParaRPr lang="en-US" altLang="zh-CN" sz="8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HarmonyOS Sans SC" panose="00000500000000000000" charset="-122"/>
                        <a:sym typeface="+mn-ea"/>
                      </a:endParaRPr>
                    </a:p>
                  </a:txBody>
                  <a:tcPr marL="7937" marR="7937" marT="7937" anchor="ctr" anchorCtr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28575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28575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493.5489763779527,&quot;left&quot;:47.8,&quot;top&quot;:311.30102362204724,&quot;width&quot;:522.85}"/>
</p:tagLst>
</file>

<file path=ppt/tags/tag10.xml><?xml version="1.0" encoding="utf-8"?>
<p:tagLst xmlns:p="http://schemas.openxmlformats.org/presentationml/2006/main">
  <p:tag name="TABLE_ENDDRAG_ORIGIN_RECT" val="474*603"/>
  <p:tag name="TABLE_ENDDRAG_RECT" val="59*131*474*603"/>
</p:tagLst>
</file>

<file path=ppt/tags/tag11.xml><?xml version="1.0" encoding="utf-8"?>
<p:tagLst xmlns:p="http://schemas.openxmlformats.org/presentationml/2006/main">
  <p:tag name="KSO_WM_DIAGRAM_VIRTUALLY_FRAME" val="{&quot;height&quot;:324.0489763779527,&quot;left&quot;:47.8,&quot;top&quot;:311.30102362204724,&quot;width&quot;:522.85}"/>
</p:tagLst>
</file>

<file path=ppt/tags/tag12.xml><?xml version="1.0" encoding="utf-8"?>
<p:tagLst xmlns:p="http://schemas.openxmlformats.org/presentationml/2006/main">
  <p:tag name="KSO_WM_DIAGRAM_VIRTUALLY_FRAME" val="{&quot;height&quot;:324.0489763779527,&quot;left&quot;:47.8,&quot;top&quot;:311.30102362204724,&quot;width&quot;:522.85}"/>
</p:tagLst>
</file>

<file path=ppt/tags/tag13.xml><?xml version="1.0" encoding="utf-8"?>
<p:tagLst xmlns:p="http://schemas.openxmlformats.org/presentationml/2006/main">
  <p:tag name="KSO_WM_UNIT_TABLE_BEAUTIFY" val="smartTable{e3aa4e22-ea03-457d-9454-b37065485869}"/>
  <p:tag name="TABLE_ENDDRAG_ORIGIN_RECT" val="494*654"/>
  <p:tag name="TABLE_ENDDRAG_RECT" val="59*117*494*654"/>
</p:tagLst>
</file>

<file path=ppt/tags/tag14.xml><?xml version="1.0" encoding="utf-8"?>
<p:tagLst xmlns:p="http://schemas.openxmlformats.org/presentationml/2006/main">
  <p:tag name="KSO_WM_DIAGRAM_VIRTUALLY_FRAME" val="{&quot;height&quot;:324.0489763779527,&quot;left&quot;:47.8,&quot;top&quot;:311.30102362204724,&quot;width&quot;:522.85}"/>
</p:tagLst>
</file>

<file path=ppt/tags/tag15.xml><?xml version="1.0" encoding="utf-8"?>
<p:tagLst xmlns:p="http://schemas.openxmlformats.org/presentationml/2006/main">
  <p:tag name="KSO_WM_DIAGRAM_VIRTUALLY_FRAME" val="{&quot;height&quot;:324.0489763779527,&quot;left&quot;:47.8,&quot;top&quot;:311.30102362204724,&quot;width&quot;:522.85}"/>
</p:tagLst>
</file>

<file path=ppt/tags/tag16.xml><?xml version="1.0" encoding="utf-8"?>
<p:tagLst xmlns:p="http://schemas.openxmlformats.org/presentationml/2006/main">
  <p:tag name="KSO_WM_UNIT_TABLE_BEAUTIFY" val="smartTable{af4701fb-933f-4f51-b20c-a2be1f64e4c5}"/>
</p:tagLst>
</file>

<file path=ppt/tags/tag17.xml><?xml version="1.0" encoding="utf-8"?>
<p:tagLst xmlns:p="http://schemas.openxmlformats.org/presentationml/2006/main">
  <p:tag name="commondata" val="eyJoZGlkIjoiYjk5ODM0YmMxOWJiYWQyNDU4MGIzYWRmYTA0ZmI5NDcifQ=="/>
</p:tagLst>
</file>

<file path=ppt/tags/tag2.xml><?xml version="1.0" encoding="utf-8"?>
<p:tagLst xmlns:p="http://schemas.openxmlformats.org/presentationml/2006/main">
  <p:tag name="KSO_WM_DIAGRAM_VIRTUALLY_FRAME" val="{&quot;height&quot;:493.5489763779527,&quot;left&quot;:47.8,&quot;top&quot;:311.30102362204724,&quot;width&quot;:522.85}"/>
</p:tagLst>
</file>

<file path=ppt/tags/tag3.xml><?xml version="1.0" encoding="utf-8"?>
<p:tagLst xmlns:p="http://schemas.openxmlformats.org/presentationml/2006/main">
  <p:tag name="KSO_WM_DIAGRAM_VIRTUALLY_FRAME" val="{&quot;height&quot;:493.5489763779527,&quot;left&quot;:47.8,&quot;top&quot;:311.30102362204724,&quot;width&quot;:522.85}"/>
</p:tagLst>
</file>

<file path=ppt/tags/tag4.xml><?xml version="1.0" encoding="utf-8"?>
<p:tagLst xmlns:p="http://schemas.openxmlformats.org/presentationml/2006/main">
  <p:tag name="KSO_WM_DIAGRAM_VIRTUALLY_FRAME" val="{&quot;height&quot;:493.5489763779527,&quot;left&quot;:47.8,&quot;top&quot;:311.30102362204724,&quot;width&quot;:522.85}"/>
</p:tagLst>
</file>

<file path=ppt/tags/tag5.xml><?xml version="1.0" encoding="utf-8"?>
<p:tagLst xmlns:p="http://schemas.openxmlformats.org/presentationml/2006/main">
  <p:tag name="KSO_WM_DIAGRAM_VIRTUALLY_FRAME" val="{&quot;height&quot;:493.5489763779527,&quot;left&quot;:47.8,&quot;top&quot;:311.30102362204724,&quot;width&quot;:522.85}"/>
</p:tagLst>
</file>

<file path=ppt/tags/tag6.xml><?xml version="1.0" encoding="utf-8"?>
<p:tagLst xmlns:p="http://schemas.openxmlformats.org/presentationml/2006/main">
  <p:tag name="KSO_WM_DIAGRAM_VIRTUALLY_FRAME" val="{&quot;height&quot;:493.5489763779527,&quot;left&quot;:47.8,&quot;top&quot;:311.30102362204724,&quot;width&quot;:522.85}"/>
</p:tagLst>
</file>

<file path=ppt/tags/tag7.xml><?xml version="1.0" encoding="utf-8"?>
<p:tagLst xmlns:p="http://schemas.openxmlformats.org/presentationml/2006/main">
  <p:tag name="KSO_WM_DIAGRAM_VIRTUALLY_FRAME" val="{&quot;height&quot;:493.5489763779527,&quot;left&quot;:47.8,&quot;top&quot;:311.30102362204724,&quot;width&quot;:522.85}"/>
</p:tagLst>
</file>

<file path=ppt/tags/tag8.xml><?xml version="1.0" encoding="utf-8"?>
<p:tagLst xmlns:p="http://schemas.openxmlformats.org/presentationml/2006/main">
  <p:tag name="KSO_WM_DIAGRAM_VIRTUALLY_FRAME" val="{&quot;height&quot;:324.0489763779527,&quot;left&quot;:47.8,&quot;top&quot;:311.30102362204724,&quot;width&quot;:522.85}"/>
</p:tagLst>
</file>

<file path=ppt/tags/tag9.xml><?xml version="1.0" encoding="utf-8"?>
<p:tagLst xmlns:p="http://schemas.openxmlformats.org/presentationml/2006/main">
  <p:tag name="KSO_WM_DIAGRAM_VIRTUALLY_FRAME" val="{&quot;height&quot;:324.0489763779527,&quot;left&quot;:47.8,&quot;top&quot;:311.30102362204724,&quot;width&quot;:522.85}"/>
</p:tagLst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3C1DA"/>
      </a:accent5>
      <a:accent6>
        <a:srgbClr val="AC4744"/>
      </a:accent6>
      <a:hlink>
        <a:srgbClr val="0000FF"/>
      </a:hlink>
      <a:folHlink>
        <a:srgbClr val="80008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3C1DA"/>
      </a:accent5>
      <a:accent6>
        <a:srgbClr val="AC4744"/>
      </a:accent6>
      <a:hlink>
        <a:srgbClr val="AB0534"/>
      </a:hlink>
      <a:folHlink>
        <a:srgbClr val="80008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3893</Words>
  <Application>WPS 演示</Application>
  <PresentationFormat>自定义</PresentationFormat>
  <Paragraphs>650</Paragraphs>
  <Slides>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Wingdings</vt:lpstr>
      <vt:lpstr>Calibri</vt:lpstr>
      <vt:lpstr>微软雅黑</vt:lpstr>
      <vt:lpstr>HarmonyOS Sans SC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Archie</dc:creator>
  <cp:lastModifiedBy>$haw</cp:lastModifiedBy>
  <cp:revision>477</cp:revision>
  <dcterms:created xsi:type="dcterms:W3CDTF">2014-05-08T07:59:00Z</dcterms:created>
  <dcterms:modified xsi:type="dcterms:W3CDTF">2024-10-27T12:41:59Z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2052-12.1.0.18608</vt:lpwstr>
  </property>
  <property fmtid="{D5CDD505-2E9C-101B-9397-08002B2CF9AE}" pid="3" name="ICV">
    <vt:lpwstr>00DB6BAF238744C3AFCC3F2A02176005_13</vt:lpwstr>
  </property>
</Properties>
</file>