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8" r:id="rId3"/>
    <p:sldId id="260" r:id="rId5"/>
    <p:sldId id="262" r:id="rId6"/>
    <p:sldId id="263" r:id="rId7"/>
  </p:sldIdLst>
  <p:sldSz cx="7569200" cy="10693400"/>
  <p:notesSz cx="7569200" cy="106934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Wingdings" panose="05000000000000000000" pitchFamily="2" charset="2"/>
      <a:buChar char="Ø"/>
      <a:defRPr sz="10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4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00000"/>
    <a:srgbClr val="808080"/>
    <a:srgbClr val="CC0000"/>
    <a:srgbClr val="3399FF"/>
    <a:srgbClr val="3366FF"/>
    <a:srgbClr val="0099FF"/>
    <a:srgbClr val="00CCFF"/>
    <a:srgbClr val="00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18" y="300"/>
      </p:cViewPr>
      <p:guideLst>
        <p:guide orient="horz" pos="2854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987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7462" y="0"/>
            <a:ext cx="3279987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9987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7462" y="10156874"/>
            <a:ext cx="3279987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F8D71-63C0-4C00-B2B8-CDCFDA9B4C0A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365375" y="801688"/>
            <a:ext cx="2838450" cy="40100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 noRot="1" noChangeAspect="1"/>
          </p:cNvSpPr>
          <p:nvPr/>
        </p:nvSpPr>
        <p:spPr>
          <a:xfrm>
            <a:off x="757238" y="5080000"/>
            <a:ext cx="6054725" cy="4811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Arial" panose="020B0604020202020204" pitchFamily="34" charset="0"/>
              </a:rPr>
              <a:t>单击此处编辑母版文本样式</a:t>
            </a:r>
            <a:endParaRPr lang="zh-CN" altLang="en-US" sz="1200" dirty="0">
              <a:latin typeface="Arial" panose="020B0604020202020204" pitchFamily="34" charset="0"/>
            </a:endParaRPr>
          </a:p>
          <a:p>
            <a:pPr lvl="0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Arial" panose="020B0604020202020204" pitchFamily="34" charset="0"/>
              </a:rPr>
              <a:t>第二级</a:t>
            </a:r>
            <a:endParaRPr lang="zh-CN" altLang="en-US" sz="1200" dirty="0">
              <a:latin typeface="Arial" panose="020B0604020202020204" pitchFamily="34" charset="0"/>
            </a:endParaRPr>
          </a:p>
          <a:p>
            <a:pPr lvl="0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Arial" panose="020B0604020202020204" pitchFamily="34" charset="0"/>
              </a:rPr>
              <a:t>第三级</a:t>
            </a:r>
            <a:endParaRPr lang="zh-CN" altLang="en-US" sz="1200" dirty="0">
              <a:latin typeface="Arial" panose="020B0604020202020204" pitchFamily="34" charset="0"/>
            </a:endParaRPr>
          </a:p>
          <a:p>
            <a:pPr lvl="0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Arial" panose="020B0604020202020204" pitchFamily="34" charset="0"/>
              </a:rPr>
              <a:t>第四级</a:t>
            </a:r>
            <a:endParaRPr lang="zh-CN" altLang="en-US" sz="1200" dirty="0">
              <a:latin typeface="Arial" panose="020B0604020202020204" pitchFamily="34" charset="0"/>
            </a:endParaRPr>
          </a:p>
          <a:p>
            <a:pPr lvl="0"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Arial" panose="020B0604020202020204" pitchFamily="34" charset="0"/>
              </a:rPr>
              <a:t>第五级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7838" y="10156825"/>
            <a:ext cx="3279775" cy="5334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800" dirty="0">
                <a:latin typeface="Arial" panose="020B0604020202020204" pitchFamily="34" charset="0"/>
              </a:rPr>
            </a:fld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8925" y="0"/>
            <a:ext cx="4156075" cy="5873750"/>
          </a:xfrm>
        </p:spPr>
      </p:sp>
      <p:sp>
        <p:nvSpPr>
          <p:cNvPr id="5123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565525" y="0"/>
            <a:ext cx="0" cy="5873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V 1.00 initial version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6150" y="1750055"/>
            <a:ext cx="5676900" cy="3722887"/>
          </a:xfrm>
          <a:prstGeom prst="rect">
            <a:avLst/>
          </a:prstGeom>
        </p:spPr>
        <p:txBody>
          <a:bodyPr anchor="b"/>
          <a:lstStyle>
            <a:lvl1pPr algn="ctr">
              <a:defRPr sz="372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6150" y="5616511"/>
            <a:ext cx="5676900" cy="2581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90"/>
            </a:lvl1pPr>
            <a:lvl2pPr marL="283845" indent="0" algn="ctr">
              <a:buNone/>
              <a:defRPr sz="1240"/>
            </a:lvl2pPr>
            <a:lvl3pPr marL="567690" indent="0" algn="ctr">
              <a:buNone/>
              <a:defRPr sz="1120"/>
            </a:lvl3pPr>
            <a:lvl4pPr marL="851535" indent="0" algn="ctr">
              <a:buNone/>
              <a:defRPr sz="995"/>
            </a:lvl4pPr>
            <a:lvl5pPr marL="1135380" indent="0" algn="ctr">
              <a:buNone/>
              <a:defRPr sz="995"/>
            </a:lvl5pPr>
            <a:lvl6pPr marL="1419225" indent="0" algn="ctr">
              <a:buNone/>
              <a:defRPr sz="995"/>
            </a:lvl6pPr>
            <a:lvl7pPr marL="1703070" indent="0" algn="ctr">
              <a:buNone/>
              <a:defRPr sz="995"/>
            </a:lvl7pPr>
            <a:lvl8pPr marL="1986915" indent="0" algn="ctr">
              <a:buNone/>
              <a:defRPr sz="995"/>
            </a:lvl8pPr>
            <a:lvl9pPr marL="2270760" indent="0" algn="ctr">
              <a:buNone/>
              <a:defRPr sz="995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16709" y="569325"/>
            <a:ext cx="1632109" cy="90621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0383" y="569325"/>
            <a:ext cx="4801711" cy="9062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440" y="2665925"/>
            <a:ext cx="6528435" cy="4448157"/>
          </a:xfrm>
          <a:prstGeom prst="rect">
            <a:avLst/>
          </a:prstGeom>
        </p:spPr>
        <p:txBody>
          <a:bodyPr anchor="b"/>
          <a:lstStyle>
            <a:lvl1pPr>
              <a:defRPr sz="372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6440" y="7156163"/>
            <a:ext cx="6528435" cy="2339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1pPr>
            <a:lvl2pPr marL="283845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69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85153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4pPr>
            <a:lvl5pPr marL="113538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5pPr>
            <a:lvl6pPr marL="141922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6pPr>
            <a:lvl7pPr marL="170307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7pPr>
            <a:lvl8pPr marL="198691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8pPr>
            <a:lvl9pPr marL="227076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0383" y="2846623"/>
            <a:ext cx="3216910" cy="67848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31908" y="2846623"/>
            <a:ext cx="3216910" cy="67848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368" y="569325"/>
            <a:ext cx="6528435" cy="2066896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1368" y="2621369"/>
            <a:ext cx="3202126" cy="1284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90" b="1"/>
            </a:lvl1pPr>
            <a:lvl2pPr marL="283845" indent="0">
              <a:buNone/>
              <a:defRPr sz="1240" b="1"/>
            </a:lvl2pPr>
            <a:lvl3pPr marL="567690" indent="0">
              <a:buNone/>
              <a:defRPr sz="1120" b="1"/>
            </a:lvl3pPr>
            <a:lvl4pPr marL="851535" indent="0">
              <a:buNone/>
              <a:defRPr sz="995" b="1"/>
            </a:lvl4pPr>
            <a:lvl5pPr marL="1135380" indent="0">
              <a:buNone/>
              <a:defRPr sz="995" b="1"/>
            </a:lvl5pPr>
            <a:lvl6pPr marL="1419225" indent="0">
              <a:buNone/>
              <a:defRPr sz="995" b="1"/>
            </a:lvl6pPr>
            <a:lvl7pPr marL="1703070" indent="0">
              <a:buNone/>
              <a:defRPr sz="995" b="1"/>
            </a:lvl7pPr>
            <a:lvl8pPr marL="1986915" indent="0">
              <a:buNone/>
              <a:defRPr sz="995" b="1"/>
            </a:lvl8pPr>
            <a:lvl9pPr marL="2270760" indent="0">
              <a:buNone/>
              <a:defRPr sz="995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1368" y="3906061"/>
            <a:ext cx="3202126" cy="57452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31908" y="2621369"/>
            <a:ext cx="3217896" cy="1284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90" b="1"/>
            </a:lvl1pPr>
            <a:lvl2pPr marL="283845" indent="0">
              <a:buNone/>
              <a:defRPr sz="1240" b="1"/>
            </a:lvl2pPr>
            <a:lvl3pPr marL="567690" indent="0">
              <a:buNone/>
              <a:defRPr sz="1120" b="1"/>
            </a:lvl3pPr>
            <a:lvl4pPr marL="851535" indent="0">
              <a:buNone/>
              <a:defRPr sz="995" b="1"/>
            </a:lvl4pPr>
            <a:lvl5pPr marL="1135380" indent="0">
              <a:buNone/>
              <a:defRPr sz="995" b="1"/>
            </a:lvl5pPr>
            <a:lvl6pPr marL="1419225" indent="0">
              <a:buNone/>
              <a:defRPr sz="995" b="1"/>
            </a:lvl6pPr>
            <a:lvl7pPr marL="1703070" indent="0">
              <a:buNone/>
              <a:defRPr sz="995" b="1"/>
            </a:lvl7pPr>
            <a:lvl8pPr marL="1986915" indent="0">
              <a:buNone/>
              <a:defRPr sz="995" b="1"/>
            </a:lvl8pPr>
            <a:lvl9pPr marL="2270760" indent="0">
              <a:buNone/>
              <a:defRPr sz="995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31908" y="3906061"/>
            <a:ext cx="3217896" cy="57452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368" y="712893"/>
            <a:ext cx="2441264" cy="2495127"/>
          </a:xfrm>
          <a:prstGeom prst="rect">
            <a:avLst/>
          </a:prstGeom>
        </p:spPr>
        <p:txBody>
          <a:bodyPr anchor="b"/>
          <a:lstStyle>
            <a:lvl1pPr>
              <a:defRPr sz="198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7896" y="1539652"/>
            <a:ext cx="3831908" cy="7599245"/>
          </a:xfrm>
          <a:prstGeom prst="rect">
            <a:avLst/>
          </a:prstGeom>
        </p:spPr>
        <p:txBody>
          <a:bodyPr/>
          <a:lstStyle>
            <a:lvl1pPr>
              <a:defRPr sz="1985"/>
            </a:lvl1pPr>
            <a:lvl2pPr>
              <a:defRPr sz="1740"/>
            </a:lvl2pPr>
            <a:lvl3pPr>
              <a:defRPr sz="1490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1368" y="3208020"/>
            <a:ext cx="2441264" cy="594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5"/>
            </a:lvl1pPr>
            <a:lvl2pPr marL="283845" indent="0">
              <a:buNone/>
              <a:defRPr sz="870"/>
            </a:lvl2pPr>
            <a:lvl3pPr marL="567690" indent="0">
              <a:buNone/>
              <a:defRPr sz="745"/>
            </a:lvl3pPr>
            <a:lvl4pPr marL="851535" indent="0">
              <a:buNone/>
              <a:defRPr sz="620"/>
            </a:lvl4pPr>
            <a:lvl5pPr marL="1135380" indent="0">
              <a:buNone/>
              <a:defRPr sz="620"/>
            </a:lvl5pPr>
            <a:lvl6pPr marL="1419225" indent="0">
              <a:buNone/>
              <a:defRPr sz="620"/>
            </a:lvl6pPr>
            <a:lvl7pPr marL="1703070" indent="0">
              <a:buNone/>
              <a:defRPr sz="620"/>
            </a:lvl7pPr>
            <a:lvl8pPr marL="1986915" indent="0">
              <a:buNone/>
              <a:defRPr sz="620"/>
            </a:lvl8pPr>
            <a:lvl9pPr marL="2270760" indent="0">
              <a:buNone/>
              <a:defRPr sz="62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368" y="712893"/>
            <a:ext cx="2441264" cy="2495127"/>
          </a:xfrm>
          <a:prstGeom prst="rect">
            <a:avLst/>
          </a:prstGeom>
        </p:spPr>
        <p:txBody>
          <a:bodyPr anchor="b"/>
          <a:lstStyle>
            <a:lvl1pPr>
              <a:defRPr sz="198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17896" y="1539652"/>
            <a:ext cx="3831908" cy="7599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5"/>
            </a:lvl1pPr>
            <a:lvl2pPr marL="283845" indent="0">
              <a:buNone/>
              <a:defRPr sz="1740"/>
            </a:lvl2pPr>
            <a:lvl3pPr marL="567690" indent="0">
              <a:buNone/>
              <a:defRPr sz="1490"/>
            </a:lvl3pPr>
            <a:lvl4pPr marL="851535" indent="0">
              <a:buNone/>
              <a:defRPr sz="1240"/>
            </a:lvl4pPr>
            <a:lvl5pPr marL="1135380" indent="0">
              <a:buNone/>
              <a:defRPr sz="1240"/>
            </a:lvl5pPr>
            <a:lvl6pPr marL="1419225" indent="0">
              <a:buNone/>
              <a:defRPr sz="1240"/>
            </a:lvl6pPr>
            <a:lvl7pPr marL="1703070" indent="0">
              <a:buNone/>
              <a:defRPr sz="1240"/>
            </a:lvl7pPr>
            <a:lvl8pPr marL="1986915" indent="0">
              <a:buNone/>
              <a:defRPr sz="1240"/>
            </a:lvl8pPr>
            <a:lvl9pPr marL="2270760" indent="0">
              <a:buNone/>
              <a:defRPr sz="124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1368" y="3208020"/>
            <a:ext cx="2441264" cy="594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5"/>
            </a:lvl1pPr>
            <a:lvl2pPr marL="283845" indent="0">
              <a:buNone/>
              <a:defRPr sz="870"/>
            </a:lvl2pPr>
            <a:lvl3pPr marL="567690" indent="0">
              <a:buNone/>
              <a:defRPr sz="745"/>
            </a:lvl3pPr>
            <a:lvl4pPr marL="851535" indent="0">
              <a:buNone/>
              <a:defRPr sz="620"/>
            </a:lvl4pPr>
            <a:lvl5pPr marL="1135380" indent="0">
              <a:buNone/>
              <a:defRPr sz="620"/>
            </a:lvl5pPr>
            <a:lvl6pPr marL="1419225" indent="0">
              <a:buNone/>
              <a:defRPr sz="620"/>
            </a:lvl6pPr>
            <a:lvl7pPr marL="1703070" indent="0">
              <a:buNone/>
              <a:defRPr sz="620"/>
            </a:lvl7pPr>
            <a:lvl8pPr marL="1986915" indent="0">
              <a:buNone/>
              <a:defRPr sz="620"/>
            </a:lvl8pPr>
            <a:lvl9pPr marL="2270760" indent="0">
              <a:buNone/>
              <a:defRPr sz="62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4" name="对角圆角矩形 11"/>
          <p:cNvSpPr/>
          <p:nvPr>
            <p:custDataLst>
              <p:tags r:id="rId1"/>
            </p:custDataLst>
          </p:nvPr>
        </p:nvSpPr>
        <p:spPr>
          <a:xfrm>
            <a:off x="623570" y="1180465"/>
            <a:ext cx="6623685" cy="768985"/>
          </a:xfrm>
          <a:prstGeom prst="roundRect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p>
            <a:pPr marL="36195" algn="l">
              <a:lnSpc>
                <a:spcPct val="100000"/>
              </a:lnSpc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Datasheet|AX3000双频千兆上行Wi-Fi6入墙AP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36195" algn="l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FR-WA22GP-3000W1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27" name="object 46"/>
          <p:cNvSpPr/>
          <p:nvPr>
            <p:custDataLst>
              <p:tags r:id="rId2"/>
            </p:custDataLst>
          </p:nvPr>
        </p:nvSpPr>
        <p:spPr>
          <a:xfrm>
            <a:off x="623570" y="4552950"/>
            <a:ext cx="6581140" cy="13798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indent="304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extLst>
                <a:ext uri="{35155182-B16C-46BC-9424-99874614C6A1}">
                  <wpsdc:indentchars xmlns:wpsdc="http://www.wps.cn/officeDocument/2017/drawingmlCustomData" val="200" checksum="1077528236"/>
                </a:ext>
              </a:extLst>
            </a:pPr>
            <a:r>
              <a:rPr 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R-WA22GP-3000W1支持IEEE802.11ax标准同时向下兼容IEEE802.11ac/n/g/b/a，提供最高达3Gbps的无线数据传输速率,具有速度快，延时低，容量大，更安全，更省电的特性。相比前代Wi-Fi，连接速率和网络总容量都有巨大的提升，网络延时，通道干扰降低，提升数据传输效率，提升连接安全性。在如今高密度，高拥挤的网络环境下，游戏延时更低，4K视频体验更流畅，更加适合大量智能家居设备接入。并且支持86盒入墻安装设计，非常适用企业,酒店、机场、学校等室内或者公共场所实现高速网络覆盖。同时该产品支持802.3at标准供电，使得此款AP在即使没有交流电源的场所也能安装，降低了安装成本，也使安装使用更加简洁、方便、灵活，改善了传统的网络布局。</a:t>
            </a:r>
            <a:endParaRPr 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34" name="组合 3091"/>
          <p:cNvGrpSpPr/>
          <p:nvPr/>
        </p:nvGrpSpPr>
        <p:grpSpPr>
          <a:xfrm>
            <a:off x="0" y="131763"/>
            <a:ext cx="2822575" cy="714375"/>
            <a:chOff x="0" y="0"/>
            <a:chExt cx="4443" cy="1124"/>
          </a:xfrm>
        </p:grpSpPr>
        <p:sp>
          <p:nvSpPr>
            <p:cNvPr id="1039" name="矩形 19"/>
            <p:cNvSpPr/>
            <p:nvPr/>
          </p:nvSpPr>
          <p:spPr>
            <a:xfrm>
              <a:off x="0" y="0"/>
              <a:ext cx="785" cy="1125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40" name="Picture 20" descr="C:\Users\Administrator\Desktop\未标题-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" y="273"/>
              <a:ext cx="3360" cy="5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对角圆角矩形 11"/>
          <p:cNvSpPr/>
          <p:nvPr>
            <p:custDataLst>
              <p:tags r:id="rId4"/>
            </p:custDataLst>
          </p:nvPr>
        </p:nvSpPr>
        <p:spPr>
          <a:xfrm>
            <a:off x="623570" y="4168788"/>
            <a:ext cx="6623685" cy="366395"/>
          </a:xfrm>
          <a:custGeom>
            <a:avLst/>
            <a:gdLst>
              <a:gd name="txL" fmla="*/ 17436 w 5857875"/>
              <a:gd name="txT" fmla="*/ 17436 h 357187"/>
              <a:gd name="txR" fmla="*/ 5840439 w 5857875"/>
              <a:gd name="txB" fmla="*/ 339751 h 357187"/>
            </a:gdLst>
            <a:ahLst/>
            <a:cxnLst>
              <a:cxn ang="0">
                <a:pos x="11239399" y="178598"/>
              </a:cxn>
              <a:cxn ang="5898240">
                <a:pos x="5619739" y="357191"/>
              </a:cxn>
              <a:cxn ang="11796480">
                <a:pos x="0" y="178598"/>
              </a:cxn>
              <a:cxn ang="17694720">
                <a:pos x="5619739" y="0"/>
              </a:cxn>
            </a:cxnLst>
            <a:rect l="txL" t="txT" r="txR" b="txB"/>
            <a:pathLst>
              <a:path w="5857875" h="357187">
                <a:moveTo>
                  <a:pt x="59532" y="0"/>
                </a:moveTo>
                <a:lnTo>
                  <a:pt x="5857875" y="0"/>
                </a:lnTo>
                <a:lnTo>
                  <a:pt x="5857875" y="297655"/>
                </a:lnTo>
                <a:cubicBezTo>
                  <a:pt x="5857875" y="330533"/>
                  <a:pt x="5831221" y="357186"/>
                  <a:pt x="5798343" y="357187"/>
                </a:cubicBezTo>
                <a:lnTo>
                  <a:pt x="0" y="357187"/>
                </a:lnTo>
                <a:lnTo>
                  <a:pt x="0" y="59532"/>
                </a:lnTo>
                <a:cubicBezTo>
                  <a:pt x="0" y="26653"/>
                  <a:pt x="26653" y="0"/>
                  <a:pt x="59531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1" name="矩形 6"/>
          <p:cNvSpPr/>
          <p:nvPr>
            <p:custDataLst>
              <p:tags r:id="rId5"/>
            </p:custDataLst>
          </p:nvPr>
        </p:nvSpPr>
        <p:spPr>
          <a:xfrm>
            <a:off x="623570" y="4179253"/>
            <a:ext cx="117094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None/>
            </a:pPr>
            <a:r>
              <a:rPr lang="en-US" altLang="zh-CN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产品概述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对角圆角矩形 11"/>
          <p:cNvSpPr/>
          <p:nvPr>
            <p:custDataLst>
              <p:tags r:id="rId6"/>
            </p:custDataLst>
          </p:nvPr>
        </p:nvSpPr>
        <p:spPr>
          <a:xfrm>
            <a:off x="607060" y="6950723"/>
            <a:ext cx="6623685" cy="366395"/>
          </a:xfrm>
          <a:custGeom>
            <a:avLst/>
            <a:gdLst>
              <a:gd name="txL" fmla="*/ 17436 w 5857875"/>
              <a:gd name="txT" fmla="*/ 17436 h 357187"/>
              <a:gd name="txR" fmla="*/ 5840439 w 5857875"/>
              <a:gd name="txB" fmla="*/ 339751 h 357187"/>
            </a:gdLst>
            <a:ahLst/>
            <a:cxnLst>
              <a:cxn ang="0">
                <a:pos x="11239399" y="178598"/>
              </a:cxn>
              <a:cxn ang="5898240">
                <a:pos x="5619739" y="357191"/>
              </a:cxn>
              <a:cxn ang="11796480">
                <a:pos x="0" y="178598"/>
              </a:cxn>
              <a:cxn ang="17694720">
                <a:pos x="5619739" y="0"/>
              </a:cxn>
            </a:cxnLst>
            <a:rect l="txL" t="txT" r="txR" b="txB"/>
            <a:pathLst>
              <a:path w="5857875" h="357187">
                <a:moveTo>
                  <a:pt x="59532" y="0"/>
                </a:moveTo>
                <a:lnTo>
                  <a:pt x="5857875" y="0"/>
                </a:lnTo>
                <a:lnTo>
                  <a:pt x="5857875" y="297655"/>
                </a:lnTo>
                <a:cubicBezTo>
                  <a:pt x="5857875" y="330533"/>
                  <a:pt x="5831221" y="357186"/>
                  <a:pt x="5798343" y="357187"/>
                </a:cubicBezTo>
                <a:lnTo>
                  <a:pt x="0" y="357187"/>
                </a:lnTo>
                <a:lnTo>
                  <a:pt x="0" y="59532"/>
                </a:lnTo>
                <a:cubicBezTo>
                  <a:pt x="0" y="26653"/>
                  <a:pt x="26653" y="0"/>
                  <a:pt x="59531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6"/>
          <p:cNvSpPr/>
          <p:nvPr>
            <p:custDataLst>
              <p:tags r:id="rId7"/>
            </p:custDataLst>
          </p:nvPr>
        </p:nvSpPr>
        <p:spPr>
          <a:xfrm>
            <a:off x="607060" y="6961188"/>
            <a:ext cx="117094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None/>
            </a:pPr>
            <a:r>
              <a:rPr lang="en-US" altLang="zh-CN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产品特性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54" name="object 16"/>
          <p:cNvSpPr/>
          <p:nvPr>
            <p:custDataLst>
              <p:tags r:id="rId8"/>
            </p:custDataLst>
          </p:nvPr>
        </p:nvSpPr>
        <p:spPr>
          <a:xfrm>
            <a:off x="623570" y="7360920"/>
            <a:ext cx="6381750" cy="343471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支持802.11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ax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支持双频并发高达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00Mbps的无线传输速率，具备速率自适应功能，自动调整无线传输速率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提供1个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千兆上行LAN口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(RJ45)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个千兆下行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LAN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口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(RJ45)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支持M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U-MIMO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OFDMA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大范围覆盖，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根3dBi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双频PCB天线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~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℃工作温度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最高支持256个无线用户接入(推荐并发接入终端数：60)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Picture 21" descr="C:\Users\Administrator\Desktop\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274300"/>
            <a:ext cx="7199313" cy="41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4"/>
          <p:cNvSpPr txBox="1"/>
          <p:nvPr/>
        </p:nvSpPr>
        <p:spPr>
          <a:xfrm>
            <a:off x="284163" y="10323513"/>
            <a:ext cx="231648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湖南恒茂高科股份有限公司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FR-WA2018AXP-H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4895" y="1958340"/>
            <a:ext cx="2899410" cy="2035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059" name="组合 5130"/>
          <p:cNvGrpSpPr/>
          <p:nvPr/>
        </p:nvGrpSpPr>
        <p:grpSpPr>
          <a:xfrm>
            <a:off x="0" y="10382250"/>
            <a:ext cx="2519363" cy="307975"/>
            <a:chOff x="0" y="0"/>
            <a:chExt cx="3967" cy="486"/>
          </a:xfrm>
        </p:grpSpPr>
        <p:sp>
          <p:nvSpPr>
            <p:cNvPr id="2130" name="矩形 5131"/>
            <p:cNvSpPr/>
            <p:nvPr/>
          </p:nvSpPr>
          <p:spPr>
            <a:xfrm>
              <a:off x="3807" y="73"/>
              <a:ext cx="160" cy="340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none" lIns="90170" tIns="46990" rIns="90170" bIns="46990" anchor="ctr" anchorCtr="0"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1" name="TextBox 24"/>
            <p:cNvSpPr txBox="1"/>
            <p:nvPr/>
          </p:nvSpPr>
          <p:spPr>
            <a:xfrm>
              <a:off x="142" y="0"/>
              <a:ext cx="3645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170" tIns="46990" rIns="90170" bIns="46990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湖南恒茂高科股份有限公司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2" name="矩形 5133"/>
            <p:cNvSpPr/>
            <p:nvPr/>
          </p:nvSpPr>
          <p:spPr>
            <a:xfrm>
              <a:off x="0" y="73"/>
              <a:ext cx="159" cy="340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60" name="组合 5134"/>
          <p:cNvGrpSpPr/>
          <p:nvPr/>
        </p:nvGrpSpPr>
        <p:grpSpPr>
          <a:xfrm>
            <a:off x="4838700" y="90488"/>
            <a:ext cx="2730500" cy="503237"/>
            <a:chOff x="0" y="0"/>
            <a:chExt cx="4300" cy="1124"/>
          </a:xfrm>
        </p:grpSpPr>
        <p:sp>
          <p:nvSpPr>
            <p:cNvPr id="2128" name="矩形 19"/>
            <p:cNvSpPr/>
            <p:nvPr/>
          </p:nvSpPr>
          <p:spPr>
            <a:xfrm>
              <a:off x="3516" y="0"/>
              <a:ext cx="785" cy="1125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lIns="90170" tIns="46990" rIns="90170" bIns="46990"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pic>
          <p:nvPicPr>
            <p:cNvPr id="2129" name="Picture 20" descr="C:\Users\Administrator\Desktop\未标题-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27"/>
              <a:ext cx="3360" cy="5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对角圆角矩形 11"/>
          <p:cNvSpPr/>
          <p:nvPr>
            <p:custDataLst>
              <p:tags r:id="rId2"/>
            </p:custDataLst>
          </p:nvPr>
        </p:nvSpPr>
        <p:spPr>
          <a:xfrm>
            <a:off x="623570" y="939813"/>
            <a:ext cx="6623685" cy="366395"/>
          </a:xfrm>
          <a:custGeom>
            <a:avLst/>
            <a:gdLst>
              <a:gd name="txL" fmla="*/ 17436 w 5857875"/>
              <a:gd name="txT" fmla="*/ 17436 h 357187"/>
              <a:gd name="txR" fmla="*/ 5840439 w 5857875"/>
              <a:gd name="txB" fmla="*/ 339751 h 357187"/>
            </a:gdLst>
            <a:ahLst/>
            <a:cxnLst>
              <a:cxn ang="0">
                <a:pos x="11239399" y="178598"/>
              </a:cxn>
              <a:cxn ang="5898240">
                <a:pos x="5619739" y="357191"/>
              </a:cxn>
              <a:cxn ang="11796480">
                <a:pos x="0" y="178598"/>
              </a:cxn>
              <a:cxn ang="17694720">
                <a:pos x="5619739" y="0"/>
              </a:cxn>
            </a:cxnLst>
            <a:rect l="txL" t="txT" r="txR" b="txB"/>
            <a:pathLst>
              <a:path w="5857875" h="357187">
                <a:moveTo>
                  <a:pt x="59532" y="0"/>
                </a:moveTo>
                <a:lnTo>
                  <a:pt x="5857875" y="0"/>
                </a:lnTo>
                <a:lnTo>
                  <a:pt x="5857875" y="297655"/>
                </a:lnTo>
                <a:cubicBezTo>
                  <a:pt x="5857875" y="330533"/>
                  <a:pt x="5831221" y="357186"/>
                  <a:pt x="5798343" y="357187"/>
                </a:cubicBezTo>
                <a:lnTo>
                  <a:pt x="0" y="357187"/>
                </a:lnTo>
                <a:lnTo>
                  <a:pt x="0" y="59532"/>
                </a:lnTo>
                <a:cubicBezTo>
                  <a:pt x="0" y="26653"/>
                  <a:pt x="26653" y="0"/>
                  <a:pt x="59531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1" name="矩形 6"/>
          <p:cNvSpPr/>
          <p:nvPr>
            <p:custDataLst>
              <p:tags r:id="rId3"/>
            </p:custDataLst>
          </p:nvPr>
        </p:nvSpPr>
        <p:spPr>
          <a:xfrm>
            <a:off x="623570" y="950278"/>
            <a:ext cx="117094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None/>
            </a:pPr>
            <a:r>
              <a:rPr lang="en-US" altLang="zh-CN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产品规格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138" name="Group 1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771208" y="1674495"/>
          <a:ext cx="6026785" cy="8036560"/>
        </p:xfrm>
        <a:graphic>
          <a:graphicData uri="http://schemas.openxmlformats.org/drawingml/2006/table">
            <a:tbl>
              <a:tblPr/>
              <a:tblGrid>
                <a:gridCol w="1711325"/>
                <a:gridCol w="4315460"/>
              </a:tblGrid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产品型号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marR="0" lvl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120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宋体" panose="02010600030101010101" pitchFamily="2" charset="-122"/>
                        </a:rPr>
                        <a:t>FR-WA22GP-3000W1</a:t>
                      </a:r>
                      <a:endParaRPr lang="en-US" altLang="zh-CN" sz="120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芯片方案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  <a:sym typeface="+mn-ea"/>
                        </a:rPr>
                        <a:t>MT7981B+MT7976CN+RTL8211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  <a:sym typeface="+mn-ea"/>
                        </a:rPr>
                        <a:t>FS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CPU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200" b="0" kern="12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双核</a:t>
                      </a:r>
                      <a:r>
                        <a:rPr lang="en-US" altLang="zh-CN" sz="1200" b="0" kern="12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1.3GHz</a:t>
                      </a:r>
                      <a:endParaRPr lang="en-US" altLang="zh-CN" sz="1200" b="0" kern="120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RAM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256</a:t>
                      </a: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MByte(DDR3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)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ROM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16MByte(SPI N</a:t>
                      </a: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or 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Flash)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宋体" panose="02010600030101010101" pitchFamily="2" charset="-122"/>
                        </a:rPr>
                        <a:t>外置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宋体" panose="02010600030101010101" pitchFamily="2" charset="-122"/>
                        </a:rPr>
                        <a:t>FEM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无外置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FEM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指示灯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系统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灯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接口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个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10/100/1000Mbps LAN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口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(RJ45)</a:t>
                      </a:r>
                      <a:endParaRPr lang="zh-CN" altLang="en-US" sz="12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按键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marR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1*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复位按</a:t>
                      </a:r>
                      <a:r>
                        <a:rPr lang="zh-CN" altLang="en-US" sz="12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键</a:t>
                      </a:r>
                      <a:endParaRPr lang="zh-CN" altLang="en-US" sz="12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天线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2*2.4G/5G 3dBi 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双频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PCB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天线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宋体" panose="02010600030101010101" pitchFamily="2" charset="-122"/>
                        </a:rPr>
                        <a:t>电源</a:t>
                      </a:r>
                      <a:endParaRPr kumimoji="0" lang="zh-CN" altLang="en-US" sz="12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802.3at/af</a:t>
                      </a:r>
                      <a:r>
                        <a:rPr lang="zh-CN" altLang="en-US" sz="12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供电</a:t>
                      </a:r>
                      <a:endParaRPr lang="zh-CN" altLang="en-US" sz="12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95">
                <a:tc>
                  <a:txBody>
                    <a:bodyPr/>
                    <a:p>
                      <a:pPr marL="71755" marR="0" lvl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宋体" panose="02010600030101010101" pitchFamily="2" charset="-122"/>
                        </a:rPr>
                        <a:t>外形尺寸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  <a:sym typeface="+mn-ea"/>
                        </a:rPr>
                        <a:t>86*86*43mm</a:t>
                      </a:r>
                      <a:endParaRPr lang="en-US" altLang="zh-CN" sz="12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200" b="1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安装方式</a:t>
                      </a:r>
                      <a:endParaRPr lang="zh-CN" altLang="en-US" sz="1200" b="1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marR="0" lvl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宋体" panose="02010600030101010101" pitchFamily="2" charset="-122"/>
                        </a:rPr>
                        <a:t>86</a:t>
                      </a:r>
                      <a:r>
                        <a:rPr kumimoji="0" lang="zh-CN" alt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宋体" panose="02010600030101010101" pitchFamily="2" charset="-122"/>
                        </a:rPr>
                        <a:t>盒</a:t>
                      </a:r>
                      <a:r>
                        <a:rPr kumimoji="0" lang="zh-CN" alt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宋体" panose="02010600030101010101" pitchFamily="2" charset="-122"/>
                        </a:rPr>
                        <a:t>安装</a:t>
                      </a:r>
                      <a:endParaRPr kumimoji="0" lang="zh-CN" alt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algn="l"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200" b="1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ESD</a:t>
                      </a:r>
                      <a:endParaRPr lang="zh-CN" altLang="en-US" sz="1200" b="1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buNone/>
                      </a:pPr>
                      <a:r>
                        <a:rPr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IEC61000-4-2, Level 3: </a:t>
                      </a:r>
                      <a:r>
                        <a:rPr 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接触放电</a:t>
                      </a:r>
                      <a:r>
                        <a:rPr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±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kV, </a:t>
                      </a:r>
                      <a:r>
                        <a:rPr 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气隙放电</a:t>
                      </a:r>
                      <a:r>
                        <a:rPr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±8kV</a:t>
                      </a:r>
                      <a:endParaRPr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algn="l"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200" b="1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浪涌</a:t>
                      </a:r>
                      <a:endParaRPr lang="zh-CN" altLang="en-US" sz="1200" b="1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IEC61000-4-5, 共模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2kV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algn="l"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200" b="1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温度</a:t>
                      </a:r>
                      <a:endParaRPr lang="zh-CN" altLang="en-US" sz="1200" b="1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工作温度：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~40℃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1755" algn="l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存储温度：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-40~70℃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p>
                      <a:pPr marL="71755" algn="l"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200" b="1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湿度</a:t>
                      </a:r>
                      <a:endParaRPr lang="zh-CN" altLang="en-US" sz="1200" b="1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755" algn="l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工作湿度：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10%~90% (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非冷凝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1755" algn="l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存储湿度：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5%~95% (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非冷凝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1" descr="C:\Users\Administrator\Desktop\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74300"/>
            <a:ext cx="7199313" cy="41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4"/>
          <p:cNvSpPr txBox="1"/>
          <p:nvPr/>
        </p:nvSpPr>
        <p:spPr>
          <a:xfrm>
            <a:off x="284163" y="10323513"/>
            <a:ext cx="231648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湖南恒茂高科股份有限公司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059" name="组合 5130"/>
          <p:cNvGrpSpPr/>
          <p:nvPr/>
        </p:nvGrpSpPr>
        <p:grpSpPr>
          <a:xfrm>
            <a:off x="0" y="10382250"/>
            <a:ext cx="2519363" cy="307975"/>
            <a:chOff x="0" y="0"/>
            <a:chExt cx="3967" cy="486"/>
          </a:xfrm>
        </p:grpSpPr>
        <p:sp>
          <p:nvSpPr>
            <p:cNvPr id="2130" name="矩形 5131"/>
            <p:cNvSpPr/>
            <p:nvPr/>
          </p:nvSpPr>
          <p:spPr>
            <a:xfrm>
              <a:off x="3807" y="73"/>
              <a:ext cx="160" cy="340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none" lIns="90170" tIns="46990" rIns="90170" bIns="46990" anchor="ctr" anchorCtr="0"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1" name="TextBox 24"/>
            <p:cNvSpPr txBox="1"/>
            <p:nvPr/>
          </p:nvSpPr>
          <p:spPr>
            <a:xfrm>
              <a:off x="142" y="0"/>
              <a:ext cx="3645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170" tIns="46990" rIns="90170" bIns="46990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湖南恒茂高科股份有限公司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2" name="矩形 5133"/>
            <p:cNvSpPr/>
            <p:nvPr/>
          </p:nvSpPr>
          <p:spPr>
            <a:xfrm>
              <a:off x="0" y="73"/>
              <a:ext cx="159" cy="340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60" name="组合 5134"/>
          <p:cNvGrpSpPr/>
          <p:nvPr/>
        </p:nvGrpSpPr>
        <p:grpSpPr>
          <a:xfrm>
            <a:off x="4838700" y="90488"/>
            <a:ext cx="2730500" cy="503237"/>
            <a:chOff x="0" y="0"/>
            <a:chExt cx="4300" cy="1124"/>
          </a:xfrm>
        </p:grpSpPr>
        <p:sp>
          <p:nvSpPr>
            <p:cNvPr id="2128" name="矩形 19"/>
            <p:cNvSpPr/>
            <p:nvPr/>
          </p:nvSpPr>
          <p:spPr>
            <a:xfrm>
              <a:off x="3516" y="0"/>
              <a:ext cx="785" cy="1125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lIns="90170" tIns="46990" rIns="90170" bIns="46990"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129" name="Picture 20" descr="C:\Users\Administrator\Desktop\未标题-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27"/>
              <a:ext cx="3360" cy="5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对角圆角矩形 11"/>
          <p:cNvSpPr/>
          <p:nvPr>
            <p:custDataLst>
              <p:tags r:id="rId2"/>
            </p:custDataLst>
          </p:nvPr>
        </p:nvSpPr>
        <p:spPr>
          <a:xfrm>
            <a:off x="623570" y="939813"/>
            <a:ext cx="6623685" cy="366395"/>
          </a:xfrm>
          <a:custGeom>
            <a:avLst/>
            <a:gdLst>
              <a:gd name="txL" fmla="*/ 17436 w 5857875"/>
              <a:gd name="txT" fmla="*/ 17436 h 357187"/>
              <a:gd name="txR" fmla="*/ 5840439 w 5857875"/>
              <a:gd name="txB" fmla="*/ 339751 h 357187"/>
            </a:gdLst>
            <a:ahLst/>
            <a:cxnLst>
              <a:cxn ang="0">
                <a:pos x="11239399" y="178598"/>
              </a:cxn>
              <a:cxn ang="5898240">
                <a:pos x="5619739" y="357191"/>
              </a:cxn>
              <a:cxn ang="11796480">
                <a:pos x="0" y="178598"/>
              </a:cxn>
              <a:cxn ang="17694720">
                <a:pos x="5619739" y="0"/>
              </a:cxn>
            </a:cxnLst>
            <a:rect l="txL" t="txT" r="txR" b="txB"/>
            <a:pathLst>
              <a:path w="5857875" h="357187">
                <a:moveTo>
                  <a:pt x="59532" y="0"/>
                </a:moveTo>
                <a:lnTo>
                  <a:pt x="5857875" y="0"/>
                </a:lnTo>
                <a:lnTo>
                  <a:pt x="5857875" y="297655"/>
                </a:lnTo>
                <a:cubicBezTo>
                  <a:pt x="5857875" y="330533"/>
                  <a:pt x="5831221" y="357186"/>
                  <a:pt x="5798343" y="357187"/>
                </a:cubicBezTo>
                <a:lnTo>
                  <a:pt x="0" y="357187"/>
                </a:lnTo>
                <a:lnTo>
                  <a:pt x="0" y="59532"/>
                </a:lnTo>
                <a:cubicBezTo>
                  <a:pt x="0" y="26653"/>
                  <a:pt x="26653" y="0"/>
                  <a:pt x="59531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1" name="矩形 6"/>
          <p:cNvSpPr/>
          <p:nvPr>
            <p:custDataLst>
              <p:tags r:id="rId3"/>
            </p:custDataLst>
          </p:nvPr>
        </p:nvSpPr>
        <p:spPr>
          <a:xfrm>
            <a:off x="623570" y="950278"/>
            <a:ext cx="117094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None/>
            </a:pPr>
            <a:r>
              <a:rPr lang="en-US" altLang="zh-CN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产品规格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Picture 21" descr="C:\Users\Administrator\Desktop\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74300"/>
            <a:ext cx="7199313" cy="41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4"/>
          <p:cNvSpPr txBox="1"/>
          <p:nvPr/>
        </p:nvSpPr>
        <p:spPr>
          <a:xfrm>
            <a:off x="284163" y="10323513"/>
            <a:ext cx="231648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湖南恒茂高科股份有限公司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-1"/>
          <p:cNvGraphicFramePr/>
          <p:nvPr>
            <p:custDataLst>
              <p:tags r:id="rId5"/>
            </p:custDataLst>
          </p:nvPr>
        </p:nvGraphicFramePr>
        <p:xfrm>
          <a:off x="760095" y="1494790"/>
          <a:ext cx="6280150" cy="913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425"/>
                <a:gridCol w="1558925"/>
                <a:gridCol w="1938020"/>
                <a:gridCol w="1922780"/>
              </a:tblGrid>
              <a:tr h="339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无线协议</a:t>
                      </a:r>
                      <a:endParaRPr lang="zh-CN" altLang="en-US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  <a:sym typeface="+mn-ea"/>
                        </a:rPr>
                        <a:t>5GHz:IEEE 802.11ax,IEEE 802.11ac,IEEE 802.11n,IEEE 802.11a</a:t>
                      </a:r>
                      <a:endParaRPr lang="en-US" altLang="zh-CN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  <a:sym typeface="+mn-ea"/>
                        </a:rPr>
                        <a:t>2.4GHz:IEEE 802.11ax,IEEE 802.11ac,IEEE 802.11n,IEEE 802.11g,IEEE 802.11b</a:t>
                      </a:r>
                      <a:endParaRPr lang="en-US" altLang="zh-CN" sz="9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工作频率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2.4GHz &amp; 5GHz</a:t>
                      </a:r>
                      <a:endParaRPr lang="en-US" altLang="zh-CN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信号速率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2.4GHz: </a:t>
                      </a:r>
                      <a:r>
                        <a:rPr lang="zh-CN" altLang="en-US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最高可达</a:t>
                      </a:r>
                      <a:r>
                        <a:rPr lang="en-US" altLang="zh-CN" sz="9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574</a:t>
                      </a:r>
                      <a:r>
                        <a:rPr lang="en-US" altLang="zh-CN" sz="9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Mbps(2T2R)</a:t>
                      </a:r>
                      <a:endParaRPr lang="en-US" altLang="zh-CN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5GHz: </a:t>
                      </a:r>
                      <a:r>
                        <a:rPr lang="zh-CN" altLang="en-US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最高可达</a:t>
                      </a: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2402Mbps</a:t>
                      </a:r>
                      <a:r>
                        <a:rPr lang="en-US" altLang="zh-CN" sz="9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(2T2R)</a:t>
                      </a:r>
                      <a:endParaRPr lang="zh-CN" altLang="en-US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96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调制方式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IEEE 802.11b:CCK, QPSK, BPSK</a:t>
                      </a:r>
                      <a:endParaRPr lang="en-US" altLang="zh-CN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  <a:p>
                      <a:pPr algn="l"/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    IEEE 802.11g/a:OFDM</a:t>
                      </a:r>
                      <a:endParaRPr lang="en-US" altLang="zh-CN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IEEE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802.</a:t>
                      </a: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11n:QPSK, BPSK, 16QAM, 64QAM</a:t>
                      </a:r>
                      <a:endParaRPr lang="en-US" altLang="zh-CN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IEEE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802.</a:t>
                      </a: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11ac:BPSK, QPSK, 16QAM, 64QAM, 256QAM</a:t>
                      </a:r>
                      <a:endParaRPr lang="en-US" altLang="zh-CN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  <a:p>
                      <a:pPr marL="133350" indent="0" algn="l">
                        <a:buNone/>
                      </a:pP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IEEE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802.</a:t>
                      </a:r>
                      <a:r>
                        <a:rPr lang="en-US" altLang="zh-CN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11ax:BPSK, QPSK, 16QAM, 64QAM, 256QAM, 1024QAM</a:t>
                      </a:r>
                      <a:endParaRPr lang="zh-CN" altLang="en-US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295">
                <a:tc rowSpan="1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2.4G </a:t>
                      </a: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TX</a:t>
                      </a: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模式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速率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</a:t>
                      </a: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(dBm)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802.11b</a:t>
                      </a:r>
                      <a:endParaRPr lang="en-US" alt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1M</a:t>
                      </a:r>
                      <a:endParaRPr lang="en-US" alt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16±2dBm</a:t>
                      </a:r>
                      <a:endParaRPr lang="en-US" alt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47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11M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16±2dBm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83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802.11g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6M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83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54M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83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802.11n HT20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MCS0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47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MCS7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802.11n HT40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83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MCS7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26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802.11ax HE-SU20</a:t>
                      </a:r>
                      <a:endParaRPr lang="en-US" altLang="zh-CN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MCS0</a:t>
                      </a:r>
                      <a:endParaRPr lang="en-US" altLang="zh-CN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MCS11</a:t>
                      </a:r>
                      <a:endParaRPr lang="en-US" altLang="zh-CN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47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2700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802.11ax HE</a:t>
                      </a: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-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SU40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2700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MCS0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34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835">
                <a:tc rowSpan="1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 </a:t>
                      </a: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TX</a:t>
                      </a: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模式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速率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</a:t>
                      </a: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(dBm)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4470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802.11n 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HT20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802.11n HT40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4470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4470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802.11ac VHT20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200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802.11ac VHT40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4470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802.11ac VHT80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±2dBm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11±2dBm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ax HE-SU20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15</a:t>
                      </a:r>
                      <a:r>
                        <a:rPr lang="zh-CN" altLang="en-US" sz="8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±2dBm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10±2dBm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ax HE-SU40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15</a:t>
                      </a:r>
                      <a:r>
                        <a:rPr lang="zh-CN" altLang="en-US" sz="8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±2dBm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10±2dBm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ax HE-SU80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15</a:t>
                      </a:r>
                      <a:r>
                        <a:rPr lang="zh-CN" altLang="en-US" sz="8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±2dBm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38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10±2dBm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059" name="组合 5130"/>
          <p:cNvGrpSpPr/>
          <p:nvPr/>
        </p:nvGrpSpPr>
        <p:grpSpPr>
          <a:xfrm>
            <a:off x="0" y="10382250"/>
            <a:ext cx="2519363" cy="307975"/>
            <a:chOff x="0" y="0"/>
            <a:chExt cx="3967" cy="486"/>
          </a:xfrm>
        </p:grpSpPr>
        <p:sp>
          <p:nvSpPr>
            <p:cNvPr id="2130" name="矩形 5131"/>
            <p:cNvSpPr/>
            <p:nvPr/>
          </p:nvSpPr>
          <p:spPr>
            <a:xfrm>
              <a:off x="3807" y="73"/>
              <a:ext cx="160" cy="340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none" lIns="90170" tIns="46990" rIns="90170" bIns="46990" anchor="ctr" anchorCtr="0"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1" name="TextBox 24"/>
            <p:cNvSpPr txBox="1"/>
            <p:nvPr/>
          </p:nvSpPr>
          <p:spPr>
            <a:xfrm>
              <a:off x="142" y="0"/>
              <a:ext cx="3645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170" tIns="46990" rIns="90170" bIns="46990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湖南恒茂高科股份有限公司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2" name="矩形 5133"/>
            <p:cNvSpPr/>
            <p:nvPr/>
          </p:nvSpPr>
          <p:spPr>
            <a:xfrm>
              <a:off x="0" y="73"/>
              <a:ext cx="159" cy="340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60" name="组合 5134"/>
          <p:cNvGrpSpPr/>
          <p:nvPr/>
        </p:nvGrpSpPr>
        <p:grpSpPr>
          <a:xfrm>
            <a:off x="4838700" y="90488"/>
            <a:ext cx="2730500" cy="503237"/>
            <a:chOff x="0" y="0"/>
            <a:chExt cx="4300" cy="1124"/>
          </a:xfrm>
        </p:grpSpPr>
        <p:sp>
          <p:nvSpPr>
            <p:cNvPr id="2128" name="矩形 19"/>
            <p:cNvSpPr/>
            <p:nvPr/>
          </p:nvSpPr>
          <p:spPr>
            <a:xfrm>
              <a:off x="3516" y="0"/>
              <a:ext cx="785" cy="1125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lIns="90170" tIns="46990" rIns="90170" bIns="46990"/>
            <a:p>
              <a:pPr>
                <a:buFont typeface="Arial" panose="020B0604020202020204" pitchFamily="34" charset="0"/>
                <a:buNone/>
              </a:pPr>
              <a:endParaRPr lang="zh-CN" altLang="en-US" sz="1800" dirty="0"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pic>
          <p:nvPicPr>
            <p:cNvPr id="2129" name="Picture 20" descr="C:\Users\Administrator\Desktop\未标题-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27"/>
              <a:ext cx="3360" cy="5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对角圆角矩形 11"/>
          <p:cNvSpPr/>
          <p:nvPr>
            <p:custDataLst>
              <p:tags r:id="rId2"/>
            </p:custDataLst>
          </p:nvPr>
        </p:nvSpPr>
        <p:spPr>
          <a:xfrm>
            <a:off x="623570" y="939813"/>
            <a:ext cx="6623685" cy="366395"/>
          </a:xfrm>
          <a:custGeom>
            <a:avLst/>
            <a:gdLst>
              <a:gd name="txL" fmla="*/ 17436 w 5857875"/>
              <a:gd name="txT" fmla="*/ 17436 h 357187"/>
              <a:gd name="txR" fmla="*/ 5840439 w 5857875"/>
              <a:gd name="txB" fmla="*/ 339751 h 357187"/>
            </a:gdLst>
            <a:ahLst/>
            <a:cxnLst>
              <a:cxn ang="0">
                <a:pos x="11239399" y="178598"/>
              </a:cxn>
              <a:cxn ang="5898240">
                <a:pos x="5619739" y="357191"/>
              </a:cxn>
              <a:cxn ang="11796480">
                <a:pos x="0" y="178598"/>
              </a:cxn>
              <a:cxn ang="17694720">
                <a:pos x="5619739" y="0"/>
              </a:cxn>
            </a:cxnLst>
            <a:rect l="txL" t="txT" r="txR" b="txB"/>
            <a:pathLst>
              <a:path w="5857875" h="357187">
                <a:moveTo>
                  <a:pt x="59532" y="0"/>
                </a:moveTo>
                <a:lnTo>
                  <a:pt x="5857875" y="0"/>
                </a:lnTo>
                <a:lnTo>
                  <a:pt x="5857875" y="297655"/>
                </a:lnTo>
                <a:cubicBezTo>
                  <a:pt x="5857875" y="330533"/>
                  <a:pt x="5831221" y="357186"/>
                  <a:pt x="5798343" y="357187"/>
                </a:cubicBezTo>
                <a:lnTo>
                  <a:pt x="0" y="357187"/>
                </a:lnTo>
                <a:lnTo>
                  <a:pt x="0" y="59532"/>
                </a:lnTo>
                <a:cubicBezTo>
                  <a:pt x="0" y="26653"/>
                  <a:pt x="26653" y="0"/>
                  <a:pt x="59531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1" name="矩形 6"/>
          <p:cNvSpPr/>
          <p:nvPr>
            <p:custDataLst>
              <p:tags r:id="rId3"/>
            </p:custDataLst>
          </p:nvPr>
        </p:nvSpPr>
        <p:spPr>
          <a:xfrm>
            <a:off x="623570" y="950278"/>
            <a:ext cx="117094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None/>
            </a:pPr>
            <a:r>
              <a:rPr lang="en-US" altLang="zh-CN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产品规格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Picture 21" descr="C:\Users\Administrator\Desktop\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74300"/>
            <a:ext cx="7199313" cy="41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4"/>
          <p:cNvSpPr txBox="1"/>
          <p:nvPr/>
        </p:nvSpPr>
        <p:spPr>
          <a:xfrm>
            <a:off x="284163" y="10323513"/>
            <a:ext cx="231648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湖南恒茂高科股份有限公司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-1"/>
          <p:cNvGraphicFramePr/>
          <p:nvPr>
            <p:custDataLst>
              <p:tags r:id="rId5"/>
            </p:custDataLst>
          </p:nvPr>
        </p:nvGraphicFramePr>
        <p:xfrm>
          <a:off x="760095" y="1898333"/>
          <a:ext cx="6134100" cy="1029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518920"/>
                <a:gridCol w="1888387"/>
                <a:gridCol w="1888593"/>
              </a:tblGrid>
              <a:tr h="216000">
                <a:tc rowSpan="11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2.4G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模式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速率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接收灵敏度</a:t>
                      </a: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(dBm)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802.11b</a:t>
                      </a:r>
                      <a:endParaRPr lang="en-US" alt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endParaRPr lang="en-US" alt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11M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≤-86dBm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89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802.11g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6M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-94dBm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54M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-72dBm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802.11n HT20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  <a:sym typeface="+mn-ea"/>
                        </a:rPr>
                        <a:t>MCS0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-90dBm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MCS7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-70dBm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333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802.11n HT40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MCS0</a:t>
                      </a:r>
                      <a:endParaRPr lang="zh-CN" altLang="en-US" sz="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-88dBm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MCS7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-71dBm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12700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802.11ax HE</a:t>
                      </a: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-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SU40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2700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MCS0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-88dBm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35">
                <a:tc vMerge="1"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-61dBm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35">
                <a:tc rowSpan="1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5</a:t>
                      </a: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HarmonyOS Sans SC" panose="00000500000000000000" charset="-122"/>
                        </a:rPr>
                        <a:t>G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模式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速率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33350" indent="0" algn="l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接收灵敏度</a:t>
                      </a:r>
                      <a:r>
                        <a:rPr lang="en-US" altLang="zh-CN" sz="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(dBm)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-93dBm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-72dBm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802.11n 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HT20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-89dBm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-70dBm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802.11n HT40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-86dBm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-68dBm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802.11ac VHT20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-86dBm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-64dBm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802.11ac VHT40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-83dBm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-61dBm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802.11ac VHT80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-81dBm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-59dBm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802.11ax HE-SU20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-86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-64dBm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802.11ax HE-SU40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-83dBm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-60dBm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802.11ax HE-SU80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MCS0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-81dBm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6535">
                <a:tc vMerge="1"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MCS11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33350" indent="0" algn="l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-59dBm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marL="7937" marR="7937" marT="7937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93.5489763779527,&quot;left&quot;:47.8,&quot;top&quot;:311.30102362204724,&quot;width&quot;:522.85}"/>
</p:tagLst>
</file>

<file path=ppt/tags/tag10.xml><?xml version="1.0" encoding="utf-8"?>
<p:tagLst xmlns:p="http://schemas.openxmlformats.org/presentationml/2006/main">
  <p:tag name="TABLE_ENDDRAG_ORIGIN_RECT" val="474*603"/>
  <p:tag name="TABLE_ENDDRAG_RECT" val="59*131*474*603"/>
</p:tagLst>
</file>

<file path=ppt/tags/tag11.xml><?xml version="1.0" encoding="utf-8"?>
<p:tagLst xmlns:p="http://schemas.openxmlformats.org/presentationml/2006/main">
  <p:tag name="KSO_WM_DIAGRAM_VIRTUALLY_FRAME" val="{&quot;height&quot;:324.0489763779527,&quot;left&quot;:47.8,&quot;top&quot;:311.30102362204724,&quot;width&quot;:522.85}"/>
</p:tagLst>
</file>

<file path=ppt/tags/tag12.xml><?xml version="1.0" encoding="utf-8"?>
<p:tagLst xmlns:p="http://schemas.openxmlformats.org/presentationml/2006/main">
  <p:tag name="KSO_WM_DIAGRAM_VIRTUALLY_FRAME" val="{&quot;height&quot;:324.0489763779527,&quot;left&quot;:47.8,&quot;top&quot;:311.30102362204724,&quot;width&quot;:522.85}"/>
</p:tagLst>
</file>

<file path=ppt/tags/tag13.xml><?xml version="1.0" encoding="utf-8"?>
<p:tagLst xmlns:p="http://schemas.openxmlformats.org/presentationml/2006/main">
  <p:tag name="KSO_WM_UNIT_TABLE_BEAUTIFY" val="smartTable{6db95dcd-57af-4836-b913-8e1bece8a71f}"/>
  <p:tag name="TABLE_ENDDRAG_ORIGIN_RECT" val="494*654"/>
  <p:tag name="TABLE_ENDDRAG_RECT" val="59*117*494*654"/>
</p:tagLst>
</file>

<file path=ppt/tags/tag14.xml><?xml version="1.0" encoding="utf-8"?>
<p:tagLst xmlns:p="http://schemas.openxmlformats.org/presentationml/2006/main">
  <p:tag name="KSO_WM_DIAGRAM_VIRTUALLY_FRAME" val="{&quot;height&quot;:324.0489763779527,&quot;left&quot;:47.8,&quot;top&quot;:311.30102362204724,&quot;width&quot;:522.85}"/>
</p:tagLst>
</file>

<file path=ppt/tags/tag15.xml><?xml version="1.0" encoding="utf-8"?>
<p:tagLst xmlns:p="http://schemas.openxmlformats.org/presentationml/2006/main">
  <p:tag name="KSO_WM_DIAGRAM_VIRTUALLY_FRAME" val="{&quot;height&quot;:324.0489763779527,&quot;left&quot;:47.8,&quot;top&quot;:311.30102362204724,&quot;width&quot;:522.85}"/>
</p:tagLst>
</file>

<file path=ppt/tags/tag16.xml><?xml version="1.0" encoding="utf-8"?>
<p:tagLst xmlns:p="http://schemas.openxmlformats.org/presentationml/2006/main">
  <p:tag name="KSO_WM_UNIT_TABLE_BEAUTIFY" val="smartTable{f81abc77-c2e0-447e-b231-4137d2487767}"/>
</p:tagLst>
</file>

<file path=ppt/tags/tag17.xml><?xml version="1.0" encoding="utf-8"?>
<p:tagLst xmlns:p="http://schemas.openxmlformats.org/presentationml/2006/main">
  <p:tag name="commondata" val="eyJoZGlkIjoiYjk5ODM0YmMxOWJiYWQyNDU4MGIzYWRmYTA0ZmI5NDcifQ=="/>
</p:tagLst>
</file>

<file path=ppt/tags/tag2.xml><?xml version="1.0" encoding="utf-8"?>
<p:tagLst xmlns:p="http://schemas.openxmlformats.org/presentationml/2006/main">
  <p:tag name="KSO_WM_DIAGRAM_VIRTUALLY_FRAME" val="{&quot;height&quot;:493.5489763779527,&quot;left&quot;:47.8,&quot;top&quot;:311.30102362204724,&quot;width&quot;:522.85}"/>
</p:tagLst>
</file>

<file path=ppt/tags/tag3.xml><?xml version="1.0" encoding="utf-8"?>
<p:tagLst xmlns:p="http://schemas.openxmlformats.org/presentationml/2006/main">
  <p:tag name="KSO_WM_DIAGRAM_VIRTUALLY_FRAME" val="{&quot;height&quot;:493.5489763779527,&quot;left&quot;:47.8,&quot;top&quot;:311.30102362204724,&quot;width&quot;:522.85}"/>
</p:tagLst>
</file>

<file path=ppt/tags/tag4.xml><?xml version="1.0" encoding="utf-8"?>
<p:tagLst xmlns:p="http://schemas.openxmlformats.org/presentationml/2006/main">
  <p:tag name="KSO_WM_DIAGRAM_VIRTUALLY_FRAME" val="{&quot;height&quot;:493.5489763779527,&quot;left&quot;:47.8,&quot;top&quot;:311.30102362204724,&quot;width&quot;:522.85}"/>
</p:tagLst>
</file>

<file path=ppt/tags/tag5.xml><?xml version="1.0" encoding="utf-8"?>
<p:tagLst xmlns:p="http://schemas.openxmlformats.org/presentationml/2006/main">
  <p:tag name="KSO_WM_DIAGRAM_VIRTUALLY_FRAME" val="{&quot;height&quot;:493.5489763779527,&quot;left&quot;:47.8,&quot;top&quot;:311.30102362204724,&quot;width&quot;:522.85}"/>
</p:tagLst>
</file>

<file path=ppt/tags/tag6.xml><?xml version="1.0" encoding="utf-8"?>
<p:tagLst xmlns:p="http://schemas.openxmlformats.org/presentationml/2006/main">
  <p:tag name="KSO_WM_DIAGRAM_VIRTUALLY_FRAME" val="{&quot;height&quot;:493.5489763779527,&quot;left&quot;:47.8,&quot;top&quot;:311.30102362204724,&quot;width&quot;:522.85}"/>
</p:tagLst>
</file>

<file path=ppt/tags/tag7.xml><?xml version="1.0" encoding="utf-8"?>
<p:tagLst xmlns:p="http://schemas.openxmlformats.org/presentationml/2006/main">
  <p:tag name="KSO_WM_DIAGRAM_VIRTUALLY_FRAME" val="{&quot;height&quot;:493.5489763779527,&quot;left&quot;:47.8,&quot;top&quot;:311.30102362204724,&quot;width&quot;:522.85}"/>
</p:tagLst>
</file>

<file path=ppt/tags/tag8.xml><?xml version="1.0" encoding="utf-8"?>
<p:tagLst xmlns:p="http://schemas.openxmlformats.org/presentationml/2006/main">
  <p:tag name="KSO_WM_DIAGRAM_VIRTUALLY_FRAME" val="{&quot;height&quot;:324.0489763779527,&quot;left&quot;:47.8,&quot;top&quot;:311.30102362204724,&quot;width&quot;:522.85}"/>
</p:tagLst>
</file>

<file path=ppt/tags/tag9.xml><?xml version="1.0" encoding="utf-8"?>
<p:tagLst xmlns:p="http://schemas.openxmlformats.org/presentationml/2006/main">
  <p:tag name="KSO_WM_DIAGRAM_VIRTUALLY_FRAME" val="{&quot;height&quot;:324.0489763779527,&quot;left&quot;:47.8,&quot;top&quot;:311.30102362204724,&quot;width&quot;:522.85}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AB0534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3909</Words>
  <Application>WPS 演示</Application>
  <PresentationFormat>自定义</PresentationFormat>
  <Paragraphs>651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HarmonyOS Sans SC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Archie</dc:creator>
  <cp:lastModifiedBy>$haw</cp:lastModifiedBy>
  <cp:revision>480</cp:revision>
  <dcterms:created xsi:type="dcterms:W3CDTF">2014-05-08T07:59:00Z</dcterms:created>
  <dcterms:modified xsi:type="dcterms:W3CDTF">2025-01-22T08:48:09Z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1E9A939F5AEF48A786ACF60B314E3EC8_13</vt:lpwstr>
  </property>
</Properties>
</file>