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7"/>
  </p:handoutMasterIdLst>
  <p:sldIdLst>
    <p:sldId id="258" r:id="rId3"/>
    <p:sldId id="260" r:id="rId5"/>
    <p:sldId id="263" r:id="rId6"/>
  </p:sldIdLst>
  <p:sldSz cx="7569200" cy="10693400"/>
  <p:notesSz cx="7569200" cy="10693400"/>
  <p:custDataLst>
    <p:tags r:id="rId11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Wingdings" panose="05000000000000000000" pitchFamily="2" charset="2"/>
      <a:buChar char="Ø"/>
      <a:defRPr sz="1000" b="0" i="0" u="none" kern="1200" baseline="0">
        <a:solidFill>
          <a:schemeClr val="tx1"/>
        </a:solidFill>
        <a:latin typeface="宋体" panose="02010600030101010101" pitchFamily="2" charset="-122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4" userDrawn="1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C00000"/>
    <a:srgbClr val="808080"/>
    <a:srgbClr val="CC0000"/>
    <a:srgbClr val="3399FF"/>
    <a:srgbClr val="3366FF"/>
    <a:srgbClr val="0099FF"/>
    <a:srgbClr val="00CCFF"/>
    <a:srgbClr val="0099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518" y="300"/>
      </p:cViewPr>
      <p:guideLst>
        <p:guide orient="horz" pos="2854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4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7462" y="0"/>
            <a:ext cx="3279987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7462" y="10156874"/>
            <a:ext cx="3279987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4287838" y="0"/>
            <a:ext cx="3279775" cy="53498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r">
              <a:buFont typeface="Arial" panose="020B0604020202020204" pitchFamily="34" charset="0"/>
              <a:buNone/>
              <a:defRPr sz="1800" noProof="1">
                <a:latin typeface="Arial" panose="020B0604020202020204" pitchFamily="34" charset="0"/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A6F8D71-63C0-4C00-B2B8-CDCFDA9B4C0A}" type="datetimeFigureOut">
              <a: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  <p:sp>
        <p:nvSpPr>
          <p:cNvPr id="4100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2365375" y="801688"/>
            <a:ext cx="2838450" cy="4010025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4101" name="备注占位符 4"/>
          <p:cNvSpPr>
            <a:spLocks noGrp="1" noRot="1" noChangeAspect="1"/>
          </p:cNvSpPr>
          <p:nvPr/>
        </p:nvSpPr>
        <p:spPr>
          <a:xfrm>
            <a:off x="757238" y="5080000"/>
            <a:ext cx="6054725" cy="48117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单击此处编辑母版文本样式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第二级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第三级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第四级</a:t>
            </a:r>
            <a:endParaRPr lang="zh-CN" altLang="en-US" sz="1200" dirty="0">
              <a:latin typeface="Arial" panose="020B0604020202020204" pitchFamily="34" charset="0"/>
            </a:endParaRPr>
          </a:p>
          <a:p>
            <a:pPr lvl="0" eaLnBrk="1" hangingPunct="1"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zh-CN" altLang="en-US" sz="1200" dirty="0">
                <a:latin typeface="Arial" panose="020B0604020202020204" pitchFamily="34" charset="0"/>
              </a:rPr>
              <a:t>第五级</a:t>
            </a:r>
            <a:endParaRPr lang="zh-CN" altLang="en-US" sz="1200" dirty="0">
              <a:latin typeface="Arial" panose="020B0604020202020204" pitchFamily="34" charset="0"/>
            </a:endParaRP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>
              <a:buFont typeface="Arial" panose="020B0604020202020204" pitchFamily="34" charset="0"/>
              <a:buNone/>
              <a:defRPr sz="1200" noProof="1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7838" y="10156825"/>
            <a:ext cx="3279775" cy="5334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Font typeface="Arial" panose="020B0604020202020204" pitchFamily="34" charset="0"/>
              <a:buNone/>
            </a:pPr>
            <a:fld id="{9A0DB2DC-4C9A-4742-B13C-FB6460FD3503}" type="slidenum">
              <a:rPr lang="zh-CN" altLang="en-US" sz="1800" dirty="0">
                <a:latin typeface="Arial" panose="020B0604020202020204" pitchFamily="34" charset="0"/>
              </a:rPr>
            </a:fld>
            <a:endParaRPr lang="zh-CN" altLang="en-US" sz="18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6pPr>
    <a:lvl7pPr marL="2743200" lvl="6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7pPr>
    <a:lvl8pPr marL="3200400" lvl="7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8pPr>
    <a:lvl9pPr marL="3657600" lvl="8" indent="0" algn="l" defTabSz="0" eaLnBrk="0" fontAlgn="base" latinLnBrk="0" hangingPunct="0"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288925" y="0"/>
            <a:ext cx="4156075" cy="5873750"/>
          </a:xfrm>
        </p:spPr>
      </p:sp>
      <p:sp>
        <p:nvSpPr>
          <p:cNvPr id="5123" name="备注占位符 2"/>
          <p:cNvSpPr>
            <a:spLocks noGrp="1" noRot="1" noChangeAspect="1"/>
          </p:cNvSpPr>
          <p:nvPr>
            <p:ph type="body"/>
          </p:nvPr>
        </p:nvSpPr>
        <p:spPr>
          <a:xfrm>
            <a:off x="3565525" y="0"/>
            <a:ext cx="0" cy="58737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V 1.00 initial version</a:t>
            </a:r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46150" y="1750055"/>
            <a:ext cx="5676900" cy="3722887"/>
          </a:xfrm>
          <a:prstGeom prst="rect">
            <a:avLst/>
          </a:prstGeom>
        </p:spPr>
        <p:txBody>
          <a:bodyPr anchor="b"/>
          <a:lstStyle>
            <a:lvl1pPr algn="ctr"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946150" y="5616511"/>
            <a:ext cx="5676900" cy="2581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90"/>
            </a:lvl1pPr>
            <a:lvl2pPr marL="283845" indent="0" algn="ctr">
              <a:buNone/>
              <a:defRPr sz="1240"/>
            </a:lvl2pPr>
            <a:lvl3pPr marL="567690" indent="0" algn="ctr">
              <a:buNone/>
              <a:defRPr sz="1120"/>
            </a:lvl3pPr>
            <a:lvl4pPr marL="851535" indent="0" algn="ctr">
              <a:buNone/>
              <a:defRPr sz="995"/>
            </a:lvl4pPr>
            <a:lvl5pPr marL="1135380" indent="0" algn="ctr">
              <a:buNone/>
              <a:defRPr sz="995"/>
            </a:lvl5pPr>
            <a:lvl6pPr marL="1419225" indent="0" algn="ctr">
              <a:buNone/>
              <a:defRPr sz="995"/>
            </a:lvl6pPr>
            <a:lvl7pPr marL="1703070" indent="0" algn="ctr">
              <a:buNone/>
              <a:defRPr sz="995"/>
            </a:lvl7pPr>
            <a:lvl8pPr marL="1986915" indent="0" algn="ctr">
              <a:buNone/>
              <a:defRPr sz="995"/>
            </a:lvl8pPr>
            <a:lvl9pPr marL="2270760" indent="0" algn="ctr">
              <a:buNone/>
              <a:defRPr sz="995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416709" y="569325"/>
            <a:ext cx="1632109" cy="9062162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20383" y="569325"/>
            <a:ext cx="4801711" cy="90621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6440" y="2665925"/>
            <a:ext cx="6528435" cy="4448157"/>
          </a:xfrm>
          <a:prstGeom prst="rect">
            <a:avLst/>
          </a:prstGeom>
        </p:spPr>
        <p:txBody>
          <a:bodyPr anchor="b"/>
          <a:lstStyle>
            <a:lvl1pPr>
              <a:defRPr sz="372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16440" y="7156163"/>
            <a:ext cx="6528435" cy="2339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1pPr>
            <a:lvl2pPr marL="283845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69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3pPr>
            <a:lvl4pPr marL="85153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4pPr>
            <a:lvl5pPr marL="113538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5pPr>
            <a:lvl6pPr marL="141922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6pPr>
            <a:lvl7pPr marL="170307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7pPr>
            <a:lvl8pPr marL="1986915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8pPr>
            <a:lvl9pPr marL="2270760" indent="0">
              <a:buNone/>
              <a:defRPr sz="9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20383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31908" y="2846623"/>
            <a:ext cx="3216910" cy="67848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569325"/>
            <a:ext cx="6528435" cy="2066896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21368" y="2621369"/>
            <a:ext cx="320212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1368" y="3906061"/>
            <a:ext cx="320212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831908" y="2621369"/>
            <a:ext cx="3217896" cy="1284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90" b="1"/>
            </a:lvl1pPr>
            <a:lvl2pPr marL="283845" indent="0">
              <a:buNone/>
              <a:defRPr sz="1240" b="1"/>
            </a:lvl2pPr>
            <a:lvl3pPr marL="567690" indent="0">
              <a:buNone/>
              <a:defRPr sz="1120" b="1"/>
            </a:lvl3pPr>
            <a:lvl4pPr marL="851535" indent="0">
              <a:buNone/>
              <a:defRPr sz="995" b="1"/>
            </a:lvl4pPr>
            <a:lvl5pPr marL="1135380" indent="0">
              <a:buNone/>
              <a:defRPr sz="995" b="1"/>
            </a:lvl5pPr>
            <a:lvl6pPr marL="1419225" indent="0">
              <a:buNone/>
              <a:defRPr sz="995" b="1"/>
            </a:lvl6pPr>
            <a:lvl7pPr marL="1703070" indent="0">
              <a:buNone/>
              <a:defRPr sz="995" b="1"/>
            </a:lvl7pPr>
            <a:lvl8pPr marL="1986915" indent="0">
              <a:buNone/>
              <a:defRPr sz="995" b="1"/>
            </a:lvl8pPr>
            <a:lvl9pPr marL="2270760" indent="0">
              <a:buNone/>
              <a:defRPr sz="995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831908" y="3906061"/>
            <a:ext cx="3217896" cy="574522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>
              <a:defRPr sz="1985"/>
            </a:lvl1pPr>
            <a:lvl2pPr>
              <a:defRPr sz="1740"/>
            </a:lvl2pPr>
            <a:lvl3pPr>
              <a:defRPr sz="1490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  <a:p>
            <a:pPr lvl="1"/>
            <a:r>
              <a:rPr lang="zh-CN" altLang="en-US" noProof="1" smtClean="0"/>
              <a:t>第二级</a:t>
            </a:r>
            <a:endParaRPr lang="zh-CN" altLang="en-US" noProof="1" smtClean="0"/>
          </a:p>
          <a:p>
            <a:pPr lvl="2"/>
            <a:r>
              <a:rPr lang="zh-CN" altLang="en-US" noProof="1" smtClean="0"/>
              <a:t>第三级</a:t>
            </a:r>
            <a:endParaRPr lang="zh-CN" altLang="en-US" noProof="1" smtClean="0"/>
          </a:p>
          <a:p>
            <a:pPr lvl="3"/>
            <a:r>
              <a:rPr lang="zh-CN" altLang="en-US" noProof="1" smtClean="0"/>
              <a:t>第四级</a:t>
            </a:r>
            <a:endParaRPr lang="zh-CN" altLang="en-US" noProof="1" smtClean="0"/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1368" y="712893"/>
            <a:ext cx="2441264" cy="2495127"/>
          </a:xfrm>
          <a:prstGeom prst="rect">
            <a:avLst/>
          </a:prstGeom>
        </p:spPr>
        <p:txBody>
          <a:bodyPr anchor="b"/>
          <a:lstStyle>
            <a:lvl1pPr>
              <a:defRPr sz="1985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217896" y="1539652"/>
            <a:ext cx="3831908" cy="75992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5"/>
            </a:lvl1pPr>
            <a:lvl2pPr marL="283845" indent="0">
              <a:buNone/>
              <a:defRPr sz="1740"/>
            </a:lvl2pPr>
            <a:lvl3pPr marL="567690" indent="0">
              <a:buNone/>
              <a:defRPr sz="1490"/>
            </a:lvl3pPr>
            <a:lvl4pPr marL="851535" indent="0">
              <a:buNone/>
              <a:defRPr sz="1240"/>
            </a:lvl4pPr>
            <a:lvl5pPr marL="1135380" indent="0">
              <a:buNone/>
              <a:defRPr sz="1240"/>
            </a:lvl5pPr>
            <a:lvl6pPr marL="1419225" indent="0">
              <a:buNone/>
              <a:defRPr sz="1240"/>
            </a:lvl6pPr>
            <a:lvl7pPr marL="1703070" indent="0">
              <a:buNone/>
              <a:defRPr sz="1240"/>
            </a:lvl7pPr>
            <a:lvl8pPr marL="1986915" indent="0">
              <a:buNone/>
              <a:defRPr sz="1240"/>
            </a:lvl8pPr>
            <a:lvl9pPr marL="2270760" indent="0">
              <a:buNone/>
              <a:defRPr sz="124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985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21368" y="3208020"/>
            <a:ext cx="2441264" cy="59432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95"/>
            </a:lvl1pPr>
            <a:lvl2pPr marL="283845" indent="0">
              <a:buNone/>
              <a:defRPr sz="870"/>
            </a:lvl2pPr>
            <a:lvl3pPr marL="567690" indent="0">
              <a:buNone/>
              <a:defRPr sz="745"/>
            </a:lvl3pPr>
            <a:lvl4pPr marL="851535" indent="0">
              <a:buNone/>
              <a:defRPr sz="620"/>
            </a:lvl4pPr>
            <a:lvl5pPr marL="1135380" indent="0">
              <a:buNone/>
              <a:defRPr sz="620"/>
            </a:lvl5pPr>
            <a:lvl6pPr marL="1419225" indent="0">
              <a:buNone/>
              <a:defRPr sz="620"/>
            </a:lvl6pPr>
            <a:lvl7pPr marL="1703070" indent="0">
              <a:buNone/>
              <a:defRPr sz="620"/>
            </a:lvl7pPr>
            <a:lvl8pPr marL="1986915" indent="0">
              <a:buNone/>
              <a:defRPr sz="620"/>
            </a:lvl8pPr>
            <a:lvl9pPr marL="2270760" indent="0">
              <a:buNone/>
              <a:defRPr sz="62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  <a:endParaRPr lang="zh-CN" altLang="en-US" noProof="1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3.jpe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.xml"/><Relationship Id="rId4" Type="http://schemas.openxmlformats.org/officeDocument/2006/relationships/image" Target="../media/image2.png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14" name="对角圆角矩形 11"/>
          <p:cNvSpPr/>
          <p:nvPr>
            <p:custDataLst>
              <p:tags r:id="rId1"/>
            </p:custDataLst>
          </p:nvPr>
        </p:nvSpPr>
        <p:spPr>
          <a:xfrm>
            <a:off x="623570" y="1180465"/>
            <a:ext cx="6623685" cy="768985"/>
          </a:xfrm>
          <a:prstGeom prst="roundRect">
            <a:avLst/>
          </a:prstGeom>
          <a:solidFill>
            <a:srgbClr val="C00000"/>
          </a:solidFill>
          <a:ln w="9525">
            <a:noFill/>
          </a:ln>
        </p:spPr>
        <p:txBody>
          <a:bodyPr anchor="ctr" anchorCtr="0"/>
          <a:p>
            <a:pPr marL="36195" algn="l">
              <a:lnSpc>
                <a:spcPct val="100000"/>
              </a:lnSpc>
              <a:buNone/>
            </a:pPr>
            <a:r>
              <a:rPr lang="en-US" altLang="zh-CN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Datasheet|</a:t>
            </a:r>
            <a:r>
              <a:rPr sz="1600" dirty="0">
                <a:solidFill>
                  <a:schemeClr val="bg1"/>
                </a:solidFill>
                <a:latin typeface="HarmonyOS Sans SC" panose="00000500000000000000" charset="-122"/>
                <a:ea typeface="HarmonyOS Sans SC" panose="00000500000000000000" charset="-122"/>
                <a:cs typeface="HarmonyOS Sans SC" panose="00000500000000000000" charset="-122"/>
                <a:sym typeface="Verdana" panose="020B0604030504040204" pitchFamily="34" charset="0"/>
              </a:rPr>
              <a:t>5Port AC·PoE路由器一体机(4Port PSE)</a:t>
            </a:r>
            <a:endParaRPr lang="en-US" altLang="zh-CN" sz="16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  <a:p>
            <a:pPr marL="36195" algn="l">
              <a:lnSpc>
                <a:spcPct val="100000"/>
              </a:lnSpc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FR-R205GP-60P1</a:t>
            </a:r>
            <a:endParaRPr lang="en-US" altLang="zh-CN" sz="1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1027" name="object 46"/>
          <p:cNvSpPr/>
          <p:nvPr>
            <p:custDataLst>
              <p:tags r:id="rId2"/>
            </p:custDataLst>
          </p:nvPr>
        </p:nvSpPr>
        <p:spPr>
          <a:xfrm>
            <a:off x="623570" y="4696460"/>
            <a:ext cx="6581140" cy="137985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indent="3048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  <a:extLst>
                <a:ext uri="{35155182-B16C-46BC-9424-99874614C6A1}">
                  <wpsdc:indentchars xmlns:wpsdc="http://www.wps.cn/officeDocument/2017/drawingmlCustomData" val="200" checksum="1077528236"/>
                </a:ext>
              </a:extLst>
            </a:pPr>
            <a:r>
              <a:rPr lang="en-US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R-R205GP-60P1是一款具有AC+PoE功能的千兆路由器，它可以解决SMB场景下多个AP的统一管理及供电问题。安装便捷，轻松塞入弱电箱；设置简单，无需专业IT工程师可完成基础运维。通过各个房间布置无线AP，由路由器统一管理，做到无惧墙体阻隔，消除覆盖死角，轻松无缝漫游；多Port支持PSE，帮助您的网络省去POE交换机。为中小企业、家庭用户提供优质，高速，稳定的无线网络覆盖。</a:t>
            </a:r>
            <a:endParaRPr 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127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zh-CN" altLang="en-US"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34" name="组合 3091"/>
          <p:cNvGrpSpPr/>
          <p:nvPr/>
        </p:nvGrpSpPr>
        <p:grpSpPr>
          <a:xfrm>
            <a:off x="0" y="131763"/>
            <a:ext cx="2822575" cy="714375"/>
            <a:chOff x="0" y="0"/>
            <a:chExt cx="4443" cy="1124"/>
          </a:xfrm>
        </p:grpSpPr>
        <p:sp>
          <p:nvSpPr>
            <p:cNvPr id="1039" name="矩形 19"/>
            <p:cNvSpPr/>
            <p:nvPr/>
          </p:nvSpPr>
          <p:spPr>
            <a:xfrm>
              <a:off x="0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pic>
          <p:nvPicPr>
            <p:cNvPr id="1040" name="Picture 20" descr="C:\Users\Administrator\Desktop\未标题-1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83" y="273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4"/>
            </p:custDataLst>
          </p:nvPr>
        </p:nvSpPr>
        <p:spPr>
          <a:xfrm>
            <a:off x="623570" y="4168788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5"/>
            </p:custDataLst>
          </p:nvPr>
        </p:nvSpPr>
        <p:spPr>
          <a:xfrm>
            <a:off x="623570" y="4179253"/>
            <a:ext cx="117475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产品概述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对角圆角矩形 11"/>
          <p:cNvSpPr/>
          <p:nvPr>
            <p:custDataLst>
              <p:tags r:id="rId6"/>
            </p:custDataLst>
          </p:nvPr>
        </p:nvSpPr>
        <p:spPr>
          <a:xfrm>
            <a:off x="607060" y="695072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6"/>
          <p:cNvSpPr/>
          <p:nvPr>
            <p:custDataLst>
              <p:tags r:id="rId7"/>
            </p:custDataLst>
          </p:nvPr>
        </p:nvSpPr>
        <p:spPr>
          <a:xfrm>
            <a:off x="607060" y="6961188"/>
            <a:ext cx="117475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产品特性</a:t>
            </a:r>
            <a:endParaRPr lang="zh-CN" altLang="en-US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54" name="object 16"/>
          <p:cNvSpPr/>
          <p:nvPr>
            <p:custDataLst>
              <p:tags r:id="rId8"/>
            </p:custDataLst>
          </p:nvPr>
        </p:nvSpPr>
        <p:spPr>
          <a:xfrm>
            <a:off x="623570" y="7576185"/>
            <a:ext cx="6381750" cy="343471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>
              <a:lnSpc>
                <a:spcPct val="150000"/>
              </a:lnSpc>
            </a:pP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５个10/100M/1000M RJ45 Port</a:t>
            </a:r>
            <a:endParaRPr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LAN-WAN转发速率可达800Mbps</a:t>
            </a:r>
            <a:endParaRPr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4Port支持PSE，单Port最高输出功率30W，总最高输出功率60W</a:t>
            </a:r>
            <a:endParaRPr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集中转发模式下带载32个AP，本</a:t>
            </a:r>
            <a:r>
              <a:rPr lang="zh-CN"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地</a:t>
            </a: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转发模式下带载128个AP</a:t>
            </a:r>
            <a:endParaRPr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推荐接入终端100个</a:t>
            </a:r>
            <a:endParaRPr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sz="1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推荐0~45℃工作温度</a:t>
            </a:r>
            <a:endParaRPr sz="12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 descr="渲染正面2"/>
          <p:cNvPicPr>
            <a:picLocks noChangeAspect="1"/>
          </p:cNvPicPr>
          <p:nvPr/>
        </p:nvPicPr>
        <p:blipFill>
          <a:blip r:embed="rId10"/>
          <a:srcRect t="11628"/>
          <a:stretch>
            <a:fillRect/>
          </a:stretch>
        </p:blipFill>
        <p:spPr>
          <a:xfrm>
            <a:off x="1624330" y="2346960"/>
            <a:ext cx="4290695" cy="142367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9242"/>
            <a:chOff x="0" y="0"/>
            <a:chExt cx="3967" cy="488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4" cy="4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475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138" name="Group 1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771208" y="1674495"/>
          <a:ext cx="6026785" cy="8219440"/>
        </p:xfrm>
        <a:graphic>
          <a:graphicData uri="http://schemas.openxmlformats.org/drawingml/2006/table">
            <a:tbl>
              <a:tblPr/>
              <a:tblGrid>
                <a:gridCol w="1711325"/>
                <a:gridCol w="4315460"/>
              </a:tblGrid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产品型号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US" altLang="zh-CN" sz="1200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FR-R205GP-60P1</a:t>
                      </a:r>
                      <a:endParaRPr lang="en-US" altLang="zh-CN" sz="1200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芯片方案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MT7621A+IP804AR</a:t>
                      </a:r>
                      <a:endParaRPr lang="en-US" altLang="zh-CN"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95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CPU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双核</a:t>
                      </a:r>
                      <a:r>
                        <a:rPr lang="en-US" altLang="zh-CN" sz="1200" b="0" kern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880MHz</a:t>
                      </a:r>
                      <a:endParaRPr lang="en-US" altLang="zh-CN" sz="1200" b="0" kern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RAM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256MByte(DDR3)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ROM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32MByte(SPI Nor 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</a:rPr>
                        <a:t>Flash)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指示灯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+mn-ea"/>
                        </a:rPr>
                        <a:t>电源灯，系统灯，端口信号灯，端口PSE灯</a:t>
                      </a:r>
                      <a:endParaRPr lang="zh-CN" altLang="en-US"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接口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1个10/100/1000Mbps WAN Port(RJ45)</a:t>
                      </a:r>
                      <a:endParaRPr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4个10/100/1000Mbps LAN口(RJ45, 支持单口最高30W PSE输出)</a:t>
                      </a:r>
                      <a:endParaRPr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1个DC电源</a:t>
                      </a:r>
                      <a:r>
                        <a:rPr 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接口</a:t>
                      </a:r>
                      <a:endParaRPr lang="zh-CN" sz="120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按键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algn="l" defTabSz="914400" rtl="0" eaLnBrk="1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1*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复位按</a:t>
                      </a: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键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电源</a:t>
                      </a:r>
                      <a:endParaRPr kumimoji="0" lang="zh-CN" altLang="en-US" sz="1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54V 1.2A外置电源适配器</a:t>
                      </a:r>
                      <a:endParaRPr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供电线序</a:t>
                      </a:r>
                      <a:endParaRPr kumimoji="0" lang="zh-CN" altLang="en-US" sz="1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zh-CN" altLang="en-US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1/2(+),3/6(-)</a:t>
                      </a:r>
                      <a:endParaRPr lang="zh-CN" altLang="en-US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PSE</a:t>
                      </a:r>
                      <a:r>
                        <a:rPr kumimoji="0" lang="zh-CN" altLang="en-US" sz="12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+mn-cs"/>
                          <a:sym typeface="宋体" panose="02010600030101010101" pitchFamily="2" charset="-122"/>
                        </a:rPr>
                        <a:t>功率</a:t>
                      </a:r>
                      <a:endParaRPr kumimoji="0" lang="zh-CN" altLang="en-US" sz="12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+mn-cs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60W</a:t>
                      </a:r>
                      <a:endParaRPr lang="en-US" altLang="zh-CN" sz="1200" b="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marR="0" lvl="0" algn="l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宋体" panose="02010600030101010101" pitchFamily="2" charset="-122"/>
                        </a:rPr>
                        <a:t>外形尺寸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Calibri" panose="020F0502020204030204" pitchFamily="34" charset="0"/>
                          <a:sym typeface="+mn-ea"/>
                        </a:rPr>
                        <a:t>190*100*28mm</a:t>
                      </a:r>
                      <a:endParaRPr lang="en-US" altLang="zh-CN" sz="1200" dirty="0" smtClean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Calibri" panose="020F050202020403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安装方式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marR="0" lvl="0" algn="l" defTabSz="914400" rtl="0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桌面式，</a:t>
                      </a:r>
                      <a:r>
                        <a:rPr kumimoji="0" lang="zh-CN" alt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cs typeface="HarmonyOS Sans SC" panose="00000500000000000000" charset="-122"/>
                          <a:sym typeface="宋体" panose="02010600030101010101" pitchFamily="2" charset="-122"/>
                        </a:rPr>
                        <a:t>壁挂式</a:t>
                      </a:r>
                      <a:endParaRPr kumimoji="0" lang="zh-CN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  <a:cs typeface="HarmonyOS Sans SC" panose="00000500000000000000" charset="-122"/>
                        <a:sym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ESD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IEC61000-4-2, Level 3: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接触放电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kV, </a:t>
                      </a:r>
                      <a:r>
                        <a:rPr 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气隙放电</a:t>
                      </a:r>
                      <a:r>
                        <a:rPr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±8kV</a:t>
                      </a:r>
                      <a:endParaRPr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浪涌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IEC61000-4-5, 共模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4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kV，差模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: 1KV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温度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0~45℃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存储温度：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-40~70℃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>
                  <a:txBody>
                    <a:bodyPr/>
                    <a:p>
                      <a:pPr marL="71755" algn="l">
                        <a:spcBef>
                          <a:spcPts val="0"/>
                        </a:spcBef>
                        <a:buClrTx/>
                        <a:buSzTx/>
                        <a:buNone/>
                      </a:pPr>
                      <a:r>
                        <a:rPr lang="zh-CN" altLang="en-US" sz="1200" b="1" smtClean="0">
                          <a:ln>
                            <a:noFill/>
                          </a:ln>
                          <a:effectLst/>
                          <a:latin typeface="微软雅黑" panose="020B0503020204020204" charset="-122"/>
                          <a:ea typeface="微软雅黑" panose="020B0503020204020204" charset="-122"/>
                        </a:rPr>
                        <a:t>湿度</a:t>
                      </a:r>
                      <a:endParaRPr lang="zh-CN" altLang="en-US" sz="1200" b="1" smtClean="0">
                        <a:ln>
                          <a:noFill/>
                        </a:ln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71755" algn="l">
                        <a:buNone/>
                      </a:pP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工作湿度：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10%~90% (</a:t>
                      </a:r>
                      <a:r>
                        <a:rPr lang="zh-CN" altLang="en-US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非冷凝</a:t>
                      </a:r>
                      <a:r>
                        <a:rPr lang="en-US" altLang="zh-CN" sz="1200" b="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)</a:t>
                      </a:r>
                      <a:endParaRPr lang="en-US" altLang="zh-CN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  <a:p>
                      <a:pPr marL="71755" algn="l">
                        <a:buNone/>
                      </a:pP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存储湿度：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5%~95% (</a:t>
                      </a:r>
                      <a:r>
                        <a:rPr lang="zh-CN" altLang="en-US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非冷凝</a:t>
                      </a:r>
                      <a:r>
                        <a:rPr lang="en-US" altLang="zh-CN" sz="1200" dirty="0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  <a:sym typeface="+mn-ea"/>
                        </a:rPr>
                        <a:t>)</a:t>
                      </a:r>
                      <a:endParaRPr lang="zh-CN" altLang="en-US" sz="1200" b="0" dirty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grpSp>
        <p:nvGrpSpPr>
          <p:cNvPr id="2059" name="组合 5130"/>
          <p:cNvGrpSpPr/>
          <p:nvPr/>
        </p:nvGrpSpPr>
        <p:grpSpPr>
          <a:xfrm>
            <a:off x="0" y="10382250"/>
            <a:ext cx="2519363" cy="309242"/>
            <a:chOff x="0" y="0"/>
            <a:chExt cx="3967" cy="488"/>
          </a:xfrm>
        </p:grpSpPr>
        <p:sp>
          <p:nvSpPr>
            <p:cNvPr id="2130" name="矩形 5131"/>
            <p:cNvSpPr/>
            <p:nvPr/>
          </p:nvSpPr>
          <p:spPr>
            <a:xfrm>
              <a:off x="3807" y="73"/>
              <a:ext cx="160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 wrap="none" lIns="90170" tIns="46990" rIns="90170" bIns="46990" anchor="ctr" anchorCtr="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1" name="TextBox 24"/>
            <p:cNvSpPr txBox="1"/>
            <p:nvPr/>
          </p:nvSpPr>
          <p:spPr>
            <a:xfrm>
              <a:off x="142" y="0"/>
              <a:ext cx="3644" cy="4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lIns="90170" tIns="46990" rIns="90170" bIns="46990">
              <a:spAutoFit/>
            </a:bodyPr>
            <a:p>
              <a:pPr>
                <a:buFont typeface="Arial" panose="020B0604020202020204" pitchFamily="34" charset="0"/>
                <a:buNone/>
              </a:pPr>
              <a:r>
                <a:rPr lang="zh-CN" altLang="en-US" sz="1400" b="1" dirty="0">
                  <a:latin typeface="微软雅黑" panose="020B0503020204020204" charset="-122"/>
                  <a:ea typeface="微软雅黑" panose="020B0503020204020204" charset="-122"/>
                </a:rPr>
                <a:t>湖南恒茂高科股份有限公司</a:t>
              </a:r>
              <a:endParaRPr lang="zh-CN" altLang="en-US" sz="14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32" name="矩形 5133"/>
            <p:cNvSpPr/>
            <p:nvPr/>
          </p:nvSpPr>
          <p:spPr>
            <a:xfrm>
              <a:off x="0" y="73"/>
              <a:ext cx="159" cy="340"/>
            </a:xfrm>
            <a:prstGeom prst="rect">
              <a:avLst/>
            </a:prstGeom>
            <a:solidFill>
              <a:srgbClr val="CC0000"/>
            </a:solidFill>
            <a:ln w="9525">
              <a:noFill/>
            </a:ln>
          </p:spPr>
          <p:txBody>
            <a:bodyPr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grpSp>
        <p:nvGrpSpPr>
          <p:cNvPr id="2060" name="组合 5134"/>
          <p:cNvGrpSpPr/>
          <p:nvPr/>
        </p:nvGrpSpPr>
        <p:grpSpPr>
          <a:xfrm>
            <a:off x="4838700" y="90488"/>
            <a:ext cx="2730500" cy="503237"/>
            <a:chOff x="0" y="0"/>
            <a:chExt cx="4300" cy="1124"/>
          </a:xfrm>
        </p:grpSpPr>
        <p:sp>
          <p:nvSpPr>
            <p:cNvPr id="2128" name="矩形 19"/>
            <p:cNvSpPr/>
            <p:nvPr/>
          </p:nvSpPr>
          <p:spPr>
            <a:xfrm>
              <a:off x="3516" y="0"/>
              <a:ext cx="785" cy="1125"/>
            </a:xfrm>
            <a:prstGeom prst="rect">
              <a:avLst/>
            </a:prstGeom>
            <a:solidFill>
              <a:srgbClr val="C00000"/>
            </a:solidFill>
            <a:ln w="9525">
              <a:noFill/>
            </a:ln>
          </p:spPr>
          <p:txBody>
            <a:bodyPr lIns="90170" tIns="46990" rIns="90170" bIns="46990"/>
            <a:p>
              <a:pPr>
                <a:buFont typeface="Arial" panose="020B0604020202020204" pitchFamily="34" charset="0"/>
                <a:buNone/>
              </a:pPr>
              <a:endParaRPr lang="zh-CN" altLang="en-US" sz="1800" dirty="0">
                <a:latin typeface="HarmonyOS Sans SC" panose="00000500000000000000" charset="-122"/>
                <a:ea typeface="HarmonyOS Sans SC" panose="00000500000000000000" charset="-122"/>
              </a:endParaRPr>
            </a:p>
          </p:txBody>
        </p:sp>
        <p:pic>
          <p:nvPicPr>
            <p:cNvPr id="2129" name="Picture 20" descr="C:\Users\Administrator\Desktop\未标题-1.png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227"/>
              <a:ext cx="3360" cy="58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4" name="对角圆角矩形 11"/>
          <p:cNvSpPr/>
          <p:nvPr>
            <p:custDataLst>
              <p:tags r:id="rId2"/>
            </p:custDataLst>
          </p:nvPr>
        </p:nvSpPr>
        <p:spPr>
          <a:xfrm>
            <a:off x="623570" y="939813"/>
            <a:ext cx="6623685" cy="366395"/>
          </a:xfrm>
          <a:custGeom>
            <a:avLst/>
            <a:gdLst>
              <a:gd name="txL" fmla="*/ 17436 w 5857875"/>
              <a:gd name="txT" fmla="*/ 17436 h 357187"/>
              <a:gd name="txR" fmla="*/ 5840439 w 5857875"/>
              <a:gd name="txB" fmla="*/ 339751 h 357187"/>
            </a:gdLst>
            <a:ahLst/>
            <a:cxnLst>
              <a:cxn ang="0">
                <a:pos x="11239399" y="178598"/>
              </a:cxn>
              <a:cxn ang="5898240">
                <a:pos x="5619739" y="357191"/>
              </a:cxn>
              <a:cxn ang="11796480">
                <a:pos x="0" y="178598"/>
              </a:cxn>
              <a:cxn ang="17694720">
                <a:pos x="5619739" y="0"/>
              </a:cxn>
            </a:cxnLst>
            <a:rect l="txL" t="txT" r="txR" b="txB"/>
            <a:pathLst>
              <a:path w="5857875" h="357187">
                <a:moveTo>
                  <a:pt x="59532" y="0"/>
                </a:moveTo>
                <a:lnTo>
                  <a:pt x="5857875" y="0"/>
                </a:lnTo>
                <a:lnTo>
                  <a:pt x="5857875" y="297655"/>
                </a:lnTo>
                <a:cubicBezTo>
                  <a:pt x="5857875" y="330533"/>
                  <a:pt x="5831221" y="357186"/>
                  <a:pt x="5798343" y="357187"/>
                </a:cubicBezTo>
                <a:lnTo>
                  <a:pt x="0" y="357187"/>
                </a:lnTo>
                <a:lnTo>
                  <a:pt x="0" y="59532"/>
                </a:lnTo>
                <a:cubicBezTo>
                  <a:pt x="0" y="26653"/>
                  <a:pt x="26653" y="0"/>
                  <a:pt x="59531" y="0"/>
                </a:cubicBezTo>
                <a:close/>
              </a:path>
            </a:pathLst>
          </a:custGeom>
          <a:solidFill>
            <a:srgbClr val="C00000"/>
          </a:solidFill>
          <a:ln w="9525">
            <a:noFill/>
          </a:ln>
        </p:spPr>
        <p:txBody>
          <a:bodyPr/>
          <a:p>
            <a:pPr lvl="0" eaLnBrk="1" hangingPunct="1"/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91" name="矩形 6"/>
          <p:cNvSpPr/>
          <p:nvPr>
            <p:custDataLst>
              <p:tags r:id="rId3"/>
            </p:custDataLst>
          </p:nvPr>
        </p:nvSpPr>
        <p:spPr>
          <a:xfrm>
            <a:off x="623570" y="950278"/>
            <a:ext cx="1174750" cy="35242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l">
              <a:buNone/>
            </a:pPr>
            <a:r>
              <a:rPr lang="en-US" altLang="zh-CN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altLang="en-US" sz="17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产品规格</a:t>
            </a:r>
            <a:endParaRPr lang="en-US" altLang="zh-CN" sz="17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" name="Picture 21" descr="C:\Users\Administrator\Desktop\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274300"/>
            <a:ext cx="7199313" cy="41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extBox 24"/>
          <p:cNvSpPr txBox="1"/>
          <p:nvPr/>
        </p:nvSpPr>
        <p:spPr>
          <a:xfrm>
            <a:off x="284163" y="10323513"/>
            <a:ext cx="2316480" cy="30670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>
              <a:buNone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湖南恒茂高科股份有限公司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object 10"/>
          <p:cNvSpPr/>
          <p:nvPr/>
        </p:nvSpPr>
        <p:spPr>
          <a:xfrm>
            <a:off x="760095" y="1682433"/>
            <a:ext cx="1085850" cy="17462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/>
          <a:p>
            <a:pPr marL="12700">
              <a:lnSpc>
                <a:spcPts val="1250"/>
              </a:lnSpc>
              <a:spcBef>
                <a:spcPts val="65"/>
              </a:spcBef>
              <a:buNone/>
            </a:pPr>
            <a:r>
              <a:rPr lang="zh-CN" altLang="en-US" sz="1400" b="1" dirty="0">
                <a:solidFill>
                  <a:srgbClr val="0D0D0D"/>
                </a:solidFill>
                <a:latin typeface="HarmonyOS Sans SC" panose="00000500000000000000" charset="-122"/>
                <a:ea typeface="HarmonyOS Sans SC" panose="00000500000000000000" charset="-122"/>
                <a:sym typeface="Arial" panose="020B0604020202020204" pitchFamily="34" charset="0"/>
              </a:rPr>
              <a:t>软件规格</a:t>
            </a:r>
            <a:endParaRPr lang="zh-CN" altLang="en-US" sz="1400" b="1" dirty="0">
              <a:solidFill>
                <a:srgbClr val="0D0D0D"/>
              </a:solidFill>
              <a:latin typeface="HarmonyOS Sans SC" panose="00000500000000000000" charset="-122"/>
              <a:ea typeface="HarmonyOS Sans SC" panose="00000500000000000000" charset="-122"/>
              <a:sym typeface="Arial" panose="020B0604020202020204" pitchFamily="34" charset="0"/>
            </a:endParaRPr>
          </a:p>
        </p:txBody>
      </p:sp>
      <p:sp>
        <p:nvSpPr>
          <p:cNvPr id="2061" name="矩形 33"/>
          <p:cNvSpPr/>
          <p:nvPr/>
        </p:nvSpPr>
        <p:spPr>
          <a:xfrm>
            <a:off x="617220" y="1682433"/>
            <a:ext cx="47625" cy="142875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/>
          <a:p>
            <a:endParaRPr lang="zh-CN" altLang="en-US" dirty="0">
              <a:latin typeface="HarmonyOS Sans SC" panose="00000500000000000000" charset="-122"/>
              <a:ea typeface="HarmonyOS Sans SC" panose="00000500000000000000" charset="-122"/>
              <a:cs typeface="Calibri" panose="020F0502020204030204" pitchFamily="34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641328" y="2131990"/>
          <a:ext cx="6048672" cy="4913429"/>
        </p:xfrm>
        <a:graphic>
          <a:graphicData uri="http://schemas.openxmlformats.org/drawingml/2006/table">
            <a:tbl>
              <a:tblPr/>
              <a:tblGrid>
                <a:gridCol w="2015620"/>
                <a:gridCol w="2017432"/>
                <a:gridCol w="2015620"/>
              </a:tblGrid>
              <a:tr h="1776709">
                <a:tc>
                  <a:txBody>
                    <a:bodyPr/>
                    <a:p>
                      <a:pPr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部署模式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网关模式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集中转发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)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旁挂模式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本地转发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)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网关设置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动态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IP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、静态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IP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、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PPPoE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拨号上网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支持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IPv6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组网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IPv4/IPv6 DHCP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地址池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静态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NAT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、动态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NAT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、端口映射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VLAN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划分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网络认证</a:t>
                      </a: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Portal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认证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Radius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认证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短信认证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用户管理与计费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基于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MAC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地址与外网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IP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的免认证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5705">
                <a:tc>
                  <a:txBody>
                    <a:bodyPr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AP</a:t>
                      </a: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管理</a:t>
                      </a: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基于射频接入用户数的负载均衡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二层漫游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defRPr/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AP</a:t>
                      </a:r>
                      <a:r>
                        <a:rPr lang="zh-CN" altLang="en-US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定时重启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/</a:t>
                      </a:r>
                      <a:r>
                        <a:rPr lang="zh-CN" altLang="en-US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升级</a:t>
                      </a:r>
                      <a:endParaRPr lang="zh-CN" altLang="en-US" sz="1000" dirty="0" smtClean="0">
                        <a:solidFill>
                          <a:schemeClr val="tx1"/>
                        </a:solidFill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用户隔离</a:t>
                      </a:r>
                      <a:endParaRPr lang="zh-CN" altLang="en-US" sz="1000" dirty="0" smtClean="0">
                        <a:solidFill>
                          <a:schemeClr val="tx1"/>
                        </a:solidFill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基于静态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IP</a:t>
                      </a:r>
                      <a:r>
                        <a:rPr lang="zh-CN" altLang="en-US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、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DHCP</a:t>
                      </a:r>
                      <a:r>
                        <a:rPr lang="zh-CN" altLang="en-US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、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DNS</a:t>
                      </a:r>
                      <a:r>
                        <a:rPr lang="zh-CN" altLang="en-US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发现</a:t>
                      </a: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AP</a:t>
                      </a:r>
                      <a:endParaRPr lang="en-US" altLang="zh-CN" sz="1000" dirty="0" smtClean="0">
                        <a:solidFill>
                          <a:schemeClr val="tx1"/>
                        </a:solidFill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lang="zh-CN" altLang="en-US" sz="1000" dirty="0" smtClean="0">
                          <a:solidFill>
                            <a:schemeClr val="tx1"/>
                          </a:solidFill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</a:rPr>
                        <a:t>终端黑名单</a:t>
                      </a:r>
                      <a:endParaRPr lang="zh-CN" altLang="en-US" sz="1000" dirty="0" smtClean="0">
                        <a:solidFill>
                          <a:schemeClr val="tx1"/>
                        </a:solidFill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</a:endParaRP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攻击防护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防单包攻击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FLOOD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攻击防范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防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URPF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攻击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IPv4/IPv6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攻击黑名单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基于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IP/MAC/URL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的过滤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dirty="0" smtClean="0">
                          <a:ln>
                            <a:noFill/>
                          </a:ln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VPN</a:t>
                      </a:r>
                      <a:endParaRPr kumimoji="0" lang="en-US" alt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IPsec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L2TP</a:t>
                      </a:r>
                      <a:endParaRPr lang="en-US" altLang="zh-CN" sz="1000" dirty="0" smtClean="0">
                        <a:ln>
                          <a:noFill/>
                        </a:ln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PPTP</a:t>
                      </a:r>
                      <a:endParaRPr lang="en-US" altLang="zh-CN" sz="1000" dirty="0" smtClean="0">
                        <a:ln>
                          <a:noFill/>
                        </a:ln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GRE</a:t>
                      </a:r>
                      <a:endParaRPr lang="en-US" altLang="zh-CN" sz="1000" dirty="0" smtClean="0">
                        <a:ln>
                          <a:noFill/>
                        </a:ln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lang="en-US" altLang="zh-CN" sz="1000" dirty="0" smtClean="0">
                          <a:ln>
                            <a:noFill/>
                          </a:ln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EOIP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7949">
                <a:tc>
                  <a:txBody>
                    <a:bodyPr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管理功能</a:t>
                      </a:r>
                      <a:endParaRPr kumimoji="0" lang="zh-CN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HTTP WEB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管理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Telnet</a:t>
                      </a:r>
                      <a:endParaRPr kumimoji="0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SSH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管理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  <a:p>
                      <a:pPr marL="171450" marR="0" lvl="0" indent="-17145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armonyOS Sans SC" panose="00000500000000000000" charset="-122"/>
                          <a:ea typeface="HarmonyOS Sans SC" panose="00000500000000000000" charset="-122"/>
                          <a:cs typeface="HarmonyOS Sans SC" panose="00000500000000000000" charset="-122"/>
                          <a:sym typeface="Calibri" panose="020F0502020204030204" pitchFamily="34" charset="0"/>
                        </a:rPr>
                        <a:t>TR069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0" fontAlgn="base" latinLnBrk="0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armonyOS Sans SC" panose="00000500000000000000" charset="-122"/>
                        <a:ea typeface="HarmonyOS Sans SC" panose="00000500000000000000" charset="-122"/>
                        <a:cs typeface="HarmonyOS Sans SC" panose="00000500000000000000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sz="1000" b="0" i="0" u="none" strike="noStrike" cap="none" normalizeH="0" baseline="0" dirty="0" smtClean="0">
                        <a:ln>
                          <a:noFill/>
                        </a:ln>
                        <a:latin typeface="HarmonyOS Sans SC" panose="00000500000000000000" charset="-122"/>
                        <a:ea typeface="HarmonyOS Sans SC" panose="00000500000000000000" charset="-122"/>
                        <a:sym typeface="Calibri" panose="020F0502020204030204" pitchFamily="34" charset="0"/>
                      </a:endParaRPr>
                    </a:p>
                  </a:txBody>
                  <a:tcPr marL="90170" marR="90170" marT="46990" marB="469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bevel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10.xml><?xml version="1.0" encoding="utf-8"?>
<p:tagLst xmlns:p="http://schemas.openxmlformats.org/presentationml/2006/main">
  <p:tag name="TABLE_ENDDRAG_ORIGIN_RECT" val="474*603"/>
  <p:tag name="TABLE_ENDDRAG_RECT" val="59*131*474*603"/>
</p:tagLst>
</file>

<file path=ppt/tags/tag11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2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13.xml><?xml version="1.0" encoding="utf-8"?>
<p:tagLst xmlns:p="http://schemas.openxmlformats.org/presentationml/2006/main">
  <p:tag name="KSO_WM_UNIT_TABLE_BEAUTIFY" val="smartTable{95acf843-fa0e-4524-a39d-04d813d53bb2}"/>
</p:tagLst>
</file>

<file path=ppt/tags/tag14.xml><?xml version="1.0" encoding="utf-8"?>
<p:tagLst xmlns:p="http://schemas.openxmlformats.org/presentationml/2006/main">
  <p:tag name="commondata" val="eyJoZGlkIjoiMTQyYWFlZWIzNWNlOTUyYTQ0Y2M3MGY0YjM0MmUzMzUifQ=="/>
</p:tagLst>
</file>

<file path=ppt/tags/tag2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3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4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5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6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7.xml><?xml version="1.0" encoding="utf-8"?>
<p:tagLst xmlns:p="http://schemas.openxmlformats.org/presentationml/2006/main">
  <p:tag name="KSO_WM_DIAGRAM_VIRTUALLY_FRAME" val="{&quot;height&quot;:493.5489763779527,&quot;left&quot;:47.8,&quot;top&quot;:311.30102362204724,&quot;width&quot;:522.85}"/>
</p:tagLst>
</file>

<file path=ppt/tags/tag8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ags/tag9.xml><?xml version="1.0" encoding="utf-8"?>
<p:tagLst xmlns:p="http://schemas.openxmlformats.org/presentationml/2006/main">
  <p:tag name="KSO_WM_DIAGRAM_VIRTUALLY_FRAME" val="{&quot;height&quot;:324.0489763779527,&quot;left&quot;:47.8,&quot;top&quot;:311.30102362204724,&quot;width&quot;:522.85}"/>
</p:tagLst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AB0534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WPS 演示</Application>
  <PresentationFormat>自定义</PresentationFormat>
  <Paragraphs>155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微软雅黑</vt:lpstr>
      <vt:lpstr>HarmonyOS Sans SC</vt:lpstr>
      <vt:lpstr>Verdana</vt:lpstr>
      <vt:lpstr>Arial Unicode MS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Archie</dc:creator>
  <cp:lastModifiedBy>$haw</cp:lastModifiedBy>
  <cp:revision>474</cp:revision>
  <dcterms:created xsi:type="dcterms:W3CDTF">2014-05-08T07:59:00Z</dcterms:created>
  <dcterms:modified xsi:type="dcterms:W3CDTF">2025-04-13T06:33:04Z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2052-12.1.0.20784</vt:lpwstr>
  </property>
  <property fmtid="{D5CDD505-2E9C-101B-9397-08002B2CF9AE}" pid="3" name="ICV">
    <vt:lpwstr>C5DA1076D1E1422CB971D5F3916FD1F0_13</vt:lpwstr>
  </property>
</Properties>
</file>