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58" r:id="rId3"/>
    <p:sldId id="260" r:id="rId5"/>
  </p:sldIdLst>
  <p:sldSz cx="7569200" cy="10693400"/>
  <p:notesSz cx="7569200" cy="10693400"/>
  <p:custDataLst>
    <p:tags r:id="rId10"/>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image" Target="../media/image2.png"/><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409440"/>
            <a:ext cx="6581140" cy="1644015"/>
          </a:xfrm>
          <a:prstGeom prst="rect">
            <a:avLst/>
          </a:prstGeom>
          <a:noFill/>
          <a:ln w="9525">
            <a:noFill/>
          </a:ln>
        </p:spPr>
        <p:txBody>
          <a:bodyPr lIns="0" tIns="0" rIns="0" bIns="0"/>
          <a:p>
            <a:pPr marL="12700" marR="0" lvl="0" algn="l" defTabSz="914400" rtl="0" eaLnBrk="0" fontAlgn="base" latinLnBrk="0" hangingPunct="0">
              <a:lnSpc>
                <a:spcPct val="100000"/>
              </a:lnSpc>
              <a:buClrTx/>
              <a:buSzTx/>
              <a:buFont typeface="Arial" panose="020B0604020202020204" pitchFamily="34" charset="0"/>
              <a:buNone/>
              <a:defRPr/>
            </a:pPr>
            <a:r>
              <a:rPr lang="en-US" altLang="zh-CN" sz="1200" dirty="0">
                <a:latin typeface="微软雅黑" panose="020B0503020204020204" charset="-122"/>
                <a:ea typeface="微软雅黑" panose="020B0503020204020204" charset="-122"/>
                <a:cs typeface="HarmonyOS Sans SC" panose="00000500000000000000" charset="-122"/>
              </a:rPr>
              <a:t>   </a:t>
            </a:r>
            <a:r>
              <a:rPr lang="en-US" sz="1200" noProof="0" dirty="0" smtClean="0">
                <a:ln>
                  <a:noFill/>
                </a:ln>
                <a:solidFill>
                  <a:srgbClr val="000000"/>
                </a:solidFill>
                <a:effectLst/>
                <a:uLnTx/>
                <a:uFillTx/>
                <a:latin typeface="微软雅黑" panose="020B0503020204020204" charset="-122"/>
                <a:ea typeface="微软雅黑" panose="020B0503020204020204" charset="-122"/>
                <a:cs typeface="+mn-ea"/>
                <a:sym typeface="+mn-ea"/>
              </a:rPr>
              <a:t>FR-S1108E-120P2-</a:t>
            </a:r>
            <a:r>
              <a:rPr lang="en-US" sz="1200" noProof="0" dirty="0" smtClean="0">
                <a:ln>
                  <a:noFill/>
                </a:ln>
                <a:solidFill>
                  <a:srgbClr val="000000"/>
                </a:solidFill>
                <a:effectLst/>
                <a:uLnTx/>
                <a:uFillTx/>
                <a:latin typeface="微软雅黑" panose="020B0503020204020204" charset="-122"/>
                <a:ea typeface="微软雅黑" panose="020B0503020204020204" charset="-122"/>
                <a:cs typeface="+mn-ea"/>
                <a:sym typeface="+mn-ea"/>
              </a:rPr>
              <a:t>C1 is an 8-port 10/100/1000M/2.5G non-management PoE switch using </a:t>
            </a:r>
            <a:r>
              <a:rPr lang="en-US" sz="1200" noProof="0" dirty="0" smtClean="0">
                <a:ln>
                  <a:noFill/>
                </a:ln>
                <a:solidFill>
                  <a:srgbClr val="000000"/>
                </a:solidFill>
                <a:effectLst/>
                <a:uLnTx/>
                <a:uFillTx/>
                <a:latin typeface="微软雅黑" panose="020B0503020204020204" charset="-122"/>
                <a:ea typeface="微软雅黑" panose="020B0503020204020204" charset="-122"/>
                <a:cs typeface="+mn-ea"/>
                <a:sym typeface="宋体" panose="02010600030101010101" pitchFamily="2" charset="-122"/>
              </a:rPr>
              <a:t>Realtek RTL8373N-CG</a:t>
            </a:r>
            <a:r>
              <a:rPr lang="en-US" sz="1200" noProof="0" dirty="0" smtClean="0">
                <a:ln>
                  <a:noFill/>
                </a:ln>
                <a:solidFill>
                  <a:srgbClr val="000000"/>
                </a:solidFill>
                <a:effectLst/>
                <a:uLnTx/>
                <a:uFillTx/>
                <a:latin typeface="微软雅黑" panose="020B0503020204020204" charset="-122"/>
                <a:ea typeface="微软雅黑" panose="020B0503020204020204" charset="-122"/>
                <a:cs typeface="+mn-ea"/>
                <a:sym typeface="+mn-ea"/>
              </a:rPr>
              <a:t> chips. It adopts storage and forwarding mechanism and internal integration of high-capacity cache to ensure that all ports can realize non-blocking line speed forwarding and adapt to more emergency situations. Steel shell design, no fan, quiet operation more stable.</a:t>
            </a:r>
            <a:endParaRPr kumimoji="0" lang="en-US" sz="1200" b="0" i="0" u="none" strike="noStrike" kern="1200" cap="none" spc="0" normalizeH="0" baseline="0" noProof="0" dirty="0" smtClean="0">
              <a:ln>
                <a:noFill/>
              </a:ln>
              <a:solidFill>
                <a:srgbClr val="000000"/>
              </a:solidFill>
              <a:effectLst/>
              <a:uLnTx/>
              <a:uFillTx/>
              <a:latin typeface="微软雅黑" panose="020B0503020204020204" charset="-122"/>
              <a:ea typeface="微软雅黑" panose="020B0503020204020204" charset="-122"/>
              <a:cs typeface="+mn-ea"/>
            </a:endParaRPr>
          </a:p>
          <a:p>
            <a:pPr marL="0" marR="0" lvl="1" algn="l" defTabSz="914400" rtl="0" eaLnBrk="0" fontAlgn="base" latinLnBrk="0" hangingPunct="0">
              <a:lnSpc>
                <a:spcPct val="100000"/>
              </a:lnSpc>
              <a:buClrTx/>
              <a:buSzTx/>
              <a:buFont typeface="Arial" panose="020B0604020202020204" pitchFamily="34" charset="0"/>
              <a:buNone/>
              <a:defRPr/>
            </a:pPr>
            <a:r>
              <a:rPr lang="en-US" altLang="zh-CN" sz="1200" dirty="0">
                <a:solidFill>
                  <a:srgbClr val="000000"/>
                </a:solidFill>
                <a:latin typeface="微软雅黑" panose="020B0503020204020204" charset="-122"/>
                <a:ea typeface="微软雅黑" panose="020B0503020204020204" charset="-122"/>
                <a:cs typeface="+mn-ea"/>
                <a:sym typeface="宋体" panose="02010600030101010101" pitchFamily="2" charset="-122"/>
              </a:rPr>
              <a:t>These PoE ports can automatically detect and supply power with those IEEE 802.3at compliant Powered Devices (PD). In this situation, the electrical power is transmitted along with data in one single cable allowing you to expand your network where there are no power lines or outlets, where you wish to fix devices such as AP, IP Cameras or IP Phones, etc.</a:t>
            </a:r>
            <a:endParaRPr lang="zh-CN" altLang="zh-CN" sz="1200" dirty="0">
              <a:latin typeface="微软雅黑" panose="020B0503020204020204" charset="-122"/>
              <a:ea typeface="微软雅黑" panose="020B0503020204020204" charset="-122"/>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endParaRPr lang="zh-CN" altLang="en-US" sz="1200" dirty="0">
              <a:latin typeface="微软雅黑" panose="020B0503020204020204" charset="-122"/>
              <a:ea typeface="微软雅黑" panose="020B0503020204020204" charset="-122"/>
              <a:cs typeface="HarmonyOS Sans SC" panose="00000500000000000000" charset="-122"/>
            </a:endParaRPr>
          </a:p>
          <a:p>
            <a:pPr marL="12700" algn="just">
              <a:lnSpc>
                <a:spcPct val="150000"/>
              </a:lnSpc>
              <a:spcBef>
                <a:spcPts val="600"/>
              </a:spcBef>
              <a:spcAft>
                <a:spcPts val="600"/>
              </a:spcAft>
              <a:buFont typeface="Arial" panose="020B0604020202020204" pitchFamily="34" charset="0"/>
              <a:buNone/>
            </a:pPr>
            <a:endParaRPr lang="zh-CN" altLang="en-US" sz="1200" dirty="0">
              <a:latin typeface="微软雅黑" panose="020B0503020204020204" charset="-122"/>
              <a:ea typeface="微软雅黑" panose="020B0503020204020204" charset="-122"/>
              <a:cs typeface="HarmonyOS Sans SC" panose="00000500000000000000"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9535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767080" y="3963988"/>
            <a:ext cx="138430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rPr>
              <a:t>Description</a:t>
            </a:r>
            <a:endPar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endParaRPr>
          </a:p>
        </p:txBody>
      </p:sp>
      <p:sp>
        <p:nvSpPr>
          <p:cNvPr id="5" name="对角圆角矩形 11"/>
          <p:cNvSpPr/>
          <p:nvPr>
            <p:custDataLst>
              <p:tags r:id="rId5"/>
            </p:custDataLst>
          </p:nvPr>
        </p:nvSpPr>
        <p:spPr>
          <a:xfrm>
            <a:off x="607060" y="644843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6458903"/>
            <a:ext cx="127508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rPr>
              <a:t>Features</a:t>
            </a:r>
            <a:endPar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endParaRPr>
          </a:p>
        </p:txBody>
      </p:sp>
      <p:sp>
        <p:nvSpPr>
          <p:cNvPr id="2054" name="object 16"/>
          <p:cNvSpPr/>
          <p:nvPr>
            <p:custDataLst>
              <p:tags r:id="rId7"/>
            </p:custDataLst>
          </p:nvPr>
        </p:nvSpPr>
        <p:spPr>
          <a:xfrm>
            <a:off x="623570" y="6930390"/>
            <a:ext cx="6581775" cy="3434715"/>
          </a:xfrm>
          <a:prstGeom prst="rect">
            <a:avLst/>
          </a:prstGeom>
          <a:noFill/>
          <a:ln w="9525">
            <a:noFill/>
          </a:ln>
        </p:spPr>
        <p:txBody>
          <a:bodyPr lIns="0" tIns="0" rIns="0" bIns="0"/>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Complies with IEEE 802.3i, IEEE 802.3u, IEEE802.3x, IEEE802.3ab、IEEE802.3bz、 IEEE802.3at、IEEE802.3af standards</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Supports IEEE802.3x flow control for Full-duplex Mode and backpressure for Half-duplex Mode</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Supports PoE power up to 30W for each PoE port, total </a:t>
            </a:r>
            <a:r>
              <a:rPr lang="en-US" sz="1200">
                <a:ln>
                  <a:noFill/>
                </a:ln>
                <a:effectLst/>
                <a:latin typeface="Arial" panose="020B0604020202020204" pitchFamily="34" charset="0"/>
                <a:cs typeface="Arial" panose="020B0604020202020204" pitchFamily="34" charset="0"/>
              </a:rPr>
              <a:t>12</a:t>
            </a:r>
            <a:r>
              <a:rPr sz="1200">
                <a:ln>
                  <a:noFill/>
                </a:ln>
                <a:effectLst/>
                <a:latin typeface="Arial" panose="020B0604020202020204" pitchFamily="34" charset="0"/>
                <a:cs typeface="Arial" panose="020B0604020202020204" pitchFamily="34" charset="0"/>
              </a:rPr>
              <a:t>0W for all PoE port</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lang="en-US" sz="1200">
                <a:ln>
                  <a:noFill/>
                </a:ln>
                <a:effectLst/>
                <a:latin typeface="Arial" panose="020B0604020202020204" pitchFamily="34" charset="0"/>
                <a:cs typeface="Arial" panose="020B0604020202020204" pitchFamily="34" charset="0"/>
              </a:rPr>
              <a:t>8</a:t>
            </a:r>
            <a:r>
              <a:rPr sz="1200">
                <a:ln>
                  <a:noFill/>
                </a:ln>
                <a:effectLst/>
                <a:latin typeface="Arial" panose="020B0604020202020204" pitchFamily="34" charset="0"/>
                <a:cs typeface="Arial" panose="020B0604020202020204" pitchFamily="34" charset="0"/>
              </a:rPr>
              <a:t>x10/100/1000M/2.5Gbps Auto-Negotiation RJ45 ports supporting Auto-MDI/MDIX</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UTP port supports automatic negotiation function, and automatically adjusts transmission mode and transmission rate;</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LED indicators for monitoring power, link/activity</a:t>
            </a:r>
            <a:endParaRPr sz="120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50000"/>
              </a:lnSpc>
              <a:spcBef>
                <a:spcPct val="0"/>
              </a:spcBef>
              <a:spcAft>
                <a:spcPct val="0"/>
              </a:spcAft>
              <a:buClrTx/>
              <a:buSzTx/>
              <a:buFont typeface="Wingdings" panose="05000000000000000000" charset="0"/>
              <a:buChar char="Ø"/>
              <a:defRPr/>
            </a:pPr>
            <a:r>
              <a:rPr sz="1200">
                <a:ln>
                  <a:noFill/>
                </a:ln>
                <a:effectLst/>
                <a:latin typeface="Arial" panose="020B0604020202020204" pitchFamily="34" charset="0"/>
                <a:cs typeface="Arial" panose="020B0604020202020204" pitchFamily="34" charset="0"/>
              </a:rPr>
              <a:t>External power supply, iron shell  design, no fan.</a:t>
            </a:r>
            <a:endParaRPr sz="1200">
              <a:ln>
                <a:noFill/>
              </a:ln>
              <a:effectLst/>
              <a:latin typeface="Arial" panose="020B0604020202020204" pitchFamily="34" charset="0"/>
              <a:cs typeface="Arial" panose="020B0604020202020204" pitchFamily="34" charset="0"/>
            </a:endParaRPr>
          </a:p>
        </p:txBody>
      </p:sp>
      <p:pic>
        <p:nvPicPr>
          <p:cNvPr id="2" name="图片 1"/>
          <p:cNvPicPr>
            <a:picLocks noChangeAspect="1"/>
          </p:cNvPicPr>
          <p:nvPr/>
        </p:nvPicPr>
        <p:blipFill>
          <a:blip r:embed="rId8">
            <a:clrChange>
              <a:clrFrom>
                <a:srgbClr val="F2F2F2">
                  <a:alpha val="100000"/>
                </a:srgbClr>
              </a:clrFrom>
              <a:clrTo>
                <a:srgbClr val="F2F2F2">
                  <a:alpha val="100000"/>
                  <a:alpha val="0"/>
                </a:srgbClr>
              </a:clrTo>
            </a:clrChange>
          </a:blip>
          <a:stretch>
            <a:fillRect/>
          </a:stretch>
        </p:blipFill>
        <p:spPr>
          <a:xfrm>
            <a:off x="2560955" y="2466340"/>
            <a:ext cx="2870200" cy="1119505"/>
          </a:xfrm>
          <a:prstGeom prst="rect">
            <a:avLst/>
          </a:prstGeom>
        </p:spPr>
      </p:pic>
      <p:sp>
        <p:nvSpPr>
          <p:cNvPr id="14" name="对角圆角矩形 11"/>
          <p:cNvSpPr/>
          <p:nvPr>
            <p:custDataLst>
              <p:tags r:id="rId9"/>
            </p:custDataLst>
          </p:nvPr>
        </p:nvSpPr>
        <p:spPr>
          <a:xfrm>
            <a:off x="581025" y="14471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a:t>
            </a:r>
            <a:r>
              <a:rPr 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8 Port 2.5Gbps Ethernet Unmanaged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FR-S1108E-120P2-</a:t>
            </a: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C1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pic>
        <p:nvPicPr>
          <p:cNvPr id="3" name="Picture 21" descr="C:\Users\Administrator\Desktop\2.png"/>
          <p:cNvPicPr>
            <a:picLocks noChangeAspect="1"/>
          </p:cNvPicPr>
          <p:nvPr/>
        </p:nvPicPr>
        <p:blipFill>
          <a:blip r:embed="rId10"/>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306705"/>
          </a:xfrm>
          <a:prstGeom prst="rect">
            <a:avLst/>
          </a:prstGeom>
          <a:noFill/>
          <a:ln w="9525">
            <a:noFill/>
          </a:ln>
        </p:spPr>
        <p:txBody>
          <a:bodyPr wrap="none">
            <a:spAutoFit/>
          </a:bodyPr>
          <a:p>
            <a:pPr algn="l">
              <a:buNone/>
            </a:pPr>
            <a:r>
              <a:rPr lang="en-US" altLang="zh-CN" sz="1400" b="1" dirty="0">
                <a:solidFill>
                  <a:schemeClr val="bg1"/>
                </a:solidFill>
                <a:latin typeface="微软雅黑" panose="020B0503020204020204" charset="-122"/>
                <a:ea typeface="微软雅黑" panose="020B0503020204020204" charset="-122"/>
              </a:rPr>
              <a:t>Hunan Fullriver Information Technology Co., 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82118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rPr>
              <a:t>  </a:t>
            </a:r>
            <a:r>
              <a:rPr lang="zh-CN" altLang="en-US" sz="1700" b="1" dirty="0">
                <a:solidFill>
                  <a:schemeClr val="bg1"/>
                </a:solidFill>
                <a:latin typeface="微软雅黑" panose="020B0503020204020204" charset="-122"/>
                <a:ea typeface="微软雅黑" panose="020B0503020204020204" charset="-122"/>
                <a:cs typeface="HarmonyOS Sans SC" panose="00000500000000000000" charset="-122"/>
              </a:rPr>
              <a:t>Specification</a:t>
            </a:r>
            <a:endParaRPr lang="zh-CN" altLang="en-US" sz="1700" b="1" dirty="0">
              <a:solidFill>
                <a:schemeClr val="bg1"/>
              </a:solidFill>
              <a:latin typeface="微软雅黑" panose="020B0503020204020204" charset="-122"/>
              <a:ea typeface="微软雅黑" panose="020B0503020204020204" charset="-122"/>
              <a:cs typeface="HarmonyOS Sans SC" panose="00000500000000000000" charset="-122"/>
            </a:endParaRPr>
          </a:p>
        </p:txBody>
      </p:sp>
      <p:graphicFrame>
        <p:nvGraphicFramePr>
          <p:cNvPr id="5138" name="Group 18"/>
          <p:cNvGraphicFramePr>
            <a:graphicFrameLocks noGrp="1"/>
          </p:cNvGraphicFramePr>
          <p:nvPr>
            <p:custDataLst>
              <p:tags r:id="rId4"/>
            </p:custDataLst>
          </p:nvPr>
        </p:nvGraphicFramePr>
        <p:xfrm>
          <a:off x="976630" y="1674495"/>
          <a:ext cx="5800725" cy="7786370"/>
        </p:xfrm>
        <a:graphic>
          <a:graphicData uri="http://schemas.openxmlformats.org/drawingml/2006/table">
            <a:tbl>
              <a:tblPr/>
              <a:tblGrid>
                <a:gridCol w="808355"/>
                <a:gridCol w="963930"/>
                <a:gridCol w="4028440"/>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FR-S1108E-120P2-C1</a:t>
                      </a:r>
                      <a:endPar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lvl="0" algn="l" fontAlgn="base">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RTL8373N-CG+RTL8224N-CG+IP808AR</a:t>
                      </a:r>
                      <a:endPar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3657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lvl="0" indent="0">
                        <a:buNone/>
                      </a:pPr>
                      <a:r>
                        <a:rPr lang="en-US" altLang="zh-CN" sz="1000" dirty="0" smtClean="0">
                          <a:ln>
                            <a:noFill/>
                          </a:ln>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IEEE802.3i，IEEE802.3u，IEEE802.3x，IEEE802.3az，</a:t>
                      </a:r>
                      <a:r>
                        <a:rPr lang="en-US" altLang="zh-CN" sz="1000" dirty="0" smtClean="0">
                          <a:ln>
                            <a:noFill/>
                          </a:ln>
                          <a:effectLst/>
                          <a:latin typeface="微软雅黑" panose="020B0503020204020204" charset="-122"/>
                          <a:ea typeface="微软雅黑" panose="020B0503020204020204" charset="-122"/>
                          <a:cs typeface="微软雅黑" panose="020B0503020204020204" charset="-122"/>
                          <a:sym typeface="+mn-ea"/>
                        </a:rPr>
                        <a:t>IEEE802.3ab, IEEE802.3bz, IEEE802.3at, IEEE802.3af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311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Number of </a:t>
                      </a: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8 X 10/100/1000M/2.5Gbps Auto-Negotiation ports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7850">
                <a:tc gridSpan="2">
                  <a:txBody>
                    <a:bodyPr/>
                    <a:p>
                      <a:pPr marL="0" marR="0" lvl="0" indent="0" algn="l"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Calibri" panose="020F0502020204030204" pitchFamily="34" charset="0"/>
                        </a:rPr>
                        <a:t>Network Media (Cable)</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Calibri" panose="020F0502020204030204" pitchFamily="34" charset="0"/>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10BASE-T: UTP category 3,4,5 cable (maximum 100m)</a:t>
                      </a:r>
                      <a:endPar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100BASE-TX: UTP category 5,5e cable (maximum 100m)</a:t>
                      </a:r>
                      <a:endPar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zh-CN" altLang="zh-CN" sz="1000" dirty="0" smtClean="0">
                          <a:ln>
                            <a:noFill/>
                          </a:ln>
                          <a:effectLst/>
                          <a:latin typeface="微软雅黑" panose="020B0503020204020204" charset="-122"/>
                          <a:ea typeface="微软雅黑" panose="020B0503020204020204" charset="-122"/>
                          <a:cs typeface="Arial" panose="020B0604020202020204" pitchFamily="34" charset="0"/>
                          <a:sym typeface="Arial" panose="020B0604020202020204" pitchFamily="34" charset="0"/>
                        </a:rPr>
                        <a:t>1000BASE-T:UTP category 5e,6 cable (maximum 100m)</a:t>
                      </a:r>
                      <a:endPar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2.5GBASE-T:</a:t>
                      </a:r>
                      <a:r>
                        <a:rPr lang="zh-CN" altLang="zh-CN" sz="1000" dirty="0" smtClean="0">
                          <a:ln>
                            <a:noFill/>
                          </a:ln>
                          <a:effectLst/>
                          <a:latin typeface="微软雅黑" panose="020B0503020204020204" charset="-122"/>
                          <a:ea typeface="微软雅黑" panose="020B0503020204020204" charset="-122"/>
                          <a:cs typeface="Arial" panose="020B0604020202020204" pitchFamily="34" charset="0"/>
                          <a:sym typeface="Arial" panose="020B0604020202020204" pitchFamily="34" charset="0"/>
                        </a:rPr>
                        <a:t>UTP category5e,6</a:t>
                      </a: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Arial" panose="020B0604020202020204" pitchFamily="34" charset="0"/>
                        </a:rPr>
                        <a:t> </a:t>
                      </a:r>
                      <a:r>
                        <a:rPr lang="zh-CN" altLang="zh-CN" sz="1000" dirty="0" smtClean="0">
                          <a:ln>
                            <a:noFill/>
                          </a:ln>
                          <a:effectLst/>
                          <a:latin typeface="微软雅黑" panose="020B0503020204020204" charset="-122"/>
                          <a:ea typeface="微软雅黑" panose="020B0503020204020204" charset="-122"/>
                          <a:cs typeface="Arial" panose="020B0604020202020204" pitchFamily="34" charset="0"/>
                          <a:sym typeface="Arial" panose="020B0604020202020204" pitchFamily="34" charset="0"/>
                        </a:rPr>
                        <a:t>cable (maximum 100m)</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MAC Address Table</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4K</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Calibri" panose="020F0502020204030204" pitchFamily="34" charset="0"/>
                        </a:rPr>
                        <a:t>Switching Capacity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Calibri" panose="020F0502020204030204" pitchFamily="34" charset="0"/>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40Gbps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29.8Mpps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en-US" altLang="zh-CN"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8Mbits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12000Bytes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2">
                  <a:txBody>
                    <a:bodyPr/>
                    <a:p>
                      <a:pPr marL="0" marR="0" lvl="0" indent="0" algn="l"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Calibri" panose="020F0502020204030204" pitchFamily="34" charset="0"/>
                        </a:rPr>
                        <a:t>LED indicators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Calibri" panose="020F0502020204030204" pitchFamily="34" charset="0"/>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Per </a:t>
                      </a: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Device</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Power：Green</a:t>
                      </a:r>
                      <a:endPar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vMerge="1">
                  <a:tcPr/>
                </a:tc>
                <a:tc>
                  <a:txBody>
                    <a:bodyPr/>
                    <a:p>
                      <a:pPr marL="0" marR="0" lvl="0" algn="ctr" defTabSz="914400" rtl="0" eaLnBrk="0" fontAlgn="base" latinLnBrk="0" hangingPunct="0">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Per Port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Link/Act：Green    PoE</a:t>
                      </a:r>
                      <a:r>
                        <a:rPr kumimoji="0" lang="zh-CN" altLang="en-US"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Orange</a:t>
                      </a:r>
                      <a:endPar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PoE Ports(RJ45)</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8* PoE ports compliant with 802.3at/af </a:t>
                      </a:r>
                      <a:endPar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Power Pin Assignment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1/2(+),3/6(-)</a:t>
                      </a:r>
                      <a:endParaRPr kumimoji="0" lang="en-US"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020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PoE Budget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120W</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indent="0" algn="l" defTabSz="914400" rtl="0" eaLnBrk="1" fontAlgn="base" latinLnBrk="0" hangingPunct="1">
                        <a:lnSpc>
                          <a:spcPct val="100000"/>
                        </a:lnSpc>
                        <a:spcBef>
                          <a:spcPct val="0"/>
                        </a:spcBef>
                        <a:spcAft>
                          <a:spcPct val="0"/>
                        </a:spcAft>
                        <a:buClrTx/>
                        <a:buSzTx/>
                        <a:buFontTx/>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Calibri" panose="020F0502020204030204" pitchFamily="34" charset="0"/>
                        </a:rPr>
                        <a:t>Dimensions (L × W × H)</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Calibri" panose="020F0502020204030204" pitchFamily="34" charset="0"/>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rPr>
                        <a:t>190*100*28mm</a:t>
                      </a:r>
                      <a:endPar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072515">
                <a:tc gridSpan="2">
                  <a:txBody>
                    <a:bodyPr/>
                    <a:p>
                      <a:pPr marL="0" marR="0" lvl="0" indent="0" algn="ctr" defTabSz="914400" rtl="0" eaLnBrk="1" fontAlgn="base" latinLnBrk="0" hangingPunct="1">
                        <a:lnSpc>
                          <a:spcPct val="100000"/>
                        </a:lnSpc>
                        <a:spcBef>
                          <a:spcPct val="0"/>
                        </a:spcBef>
                        <a:spcAft>
                          <a:spcPct val="0"/>
                        </a:spcAft>
                        <a:buClrTx/>
                        <a:buSzTx/>
                        <a:buFontTx/>
                        <a:buNone/>
                      </a:pPr>
                      <a:r>
                        <a:rPr lang="en-US" altLang="zh-CN" sz="1000" b="1" dirty="0" smtClean="0">
                          <a:ln>
                            <a:noFill/>
                          </a:ln>
                          <a:effectLst/>
                          <a:latin typeface="微软雅黑" panose="020B0503020204020204" charset="-122"/>
                          <a:ea typeface="微软雅黑" panose="020B0503020204020204" charset="-122"/>
                          <a:sym typeface="Calibri" panose="020F0502020204030204" pitchFamily="34" charset="0"/>
                        </a:rPr>
                        <a:t>Environment</a:t>
                      </a:r>
                      <a:endParaRPr kumimoji="0" lang="en-US" altLang="zh-CN" sz="1000" b="1" i="0" u="none" strike="noStrike" cap="none" normalizeH="0" baseline="0" dirty="0" smtClean="0">
                        <a:ln>
                          <a:noFill/>
                        </a:ln>
                        <a:solidFill>
                          <a:schemeClr val="tx1"/>
                        </a:solidFill>
                        <a:effectLst/>
                        <a:latin typeface="微软雅黑" panose="020B0503020204020204" charset="-122"/>
                        <a:ea typeface="微软雅黑" panose="020B0503020204020204" charset="-122"/>
                        <a:sym typeface="Calibri" panose="020F0502020204030204" pitchFamily="34" charset="0"/>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Operating Temperature: 0℃ - 40℃</a:t>
                      </a:r>
                      <a:endParaRPr kumimoji="0" lang="zh-CN"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Storage Temperature: -40℃ - 70℃</a:t>
                      </a:r>
                      <a:endParaRPr kumimoji="0" lang="zh-CN"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Operating Humidity: 10%~90% RH non-condensing</a:t>
                      </a:r>
                      <a:endParaRPr kumimoji="0" lang="zh-CN" altLang="zh-CN" sz="10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Storage humidity: 5%~90% RH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6"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3" name="TextBox 24"/>
          <p:cNvSpPr txBox="1"/>
          <p:nvPr/>
        </p:nvSpPr>
        <p:spPr>
          <a:xfrm>
            <a:off x="284163" y="10323513"/>
            <a:ext cx="4490720" cy="306705"/>
          </a:xfrm>
          <a:prstGeom prst="rect">
            <a:avLst/>
          </a:prstGeom>
          <a:noFill/>
          <a:ln w="9525">
            <a:noFill/>
          </a:ln>
        </p:spPr>
        <p:txBody>
          <a:bodyPr wrap="none">
            <a:spAutoFit/>
          </a:bodyPr>
          <a:p>
            <a:pPr algn="l">
              <a:buNone/>
            </a:pPr>
            <a:r>
              <a:rPr lang="en-US" altLang="zh-CN" sz="1400" b="1" dirty="0">
                <a:solidFill>
                  <a:schemeClr val="bg1"/>
                </a:solidFill>
                <a:latin typeface="微软雅黑" panose="020B0503020204020204" charset="-122"/>
                <a:ea typeface="微软雅黑" panose="020B0503020204020204" charset="-122"/>
              </a:rPr>
              <a:t>Hunan Fullriver Information Technology Co., 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commondata" val="eyJoZGlkIjoiZDk5NWYwNjc0YjcyYTc2NjdkZTUyN2FjMjc4M2U2ZDkifQ=="/>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2660</Words>
  <Application>WPS 演示</Application>
  <PresentationFormat>自定义</PresentationFormat>
  <Paragraphs>136</Paragraphs>
  <Slides>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vt:i4>
      </vt:variant>
    </vt:vector>
  </HeadingPairs>
  <TitlesOfParts>
    <vt:vector size="11" baseType="lpstr">
      <vt:lpstr>Arial</vt:lpstr>
      <vt:lpstr>宋体</vt:lpstr>
      <vt:lpstr>Wingdings</vt:lpstr>
      <vt:lpstr>Calibri</vt:lpstr>
      <vt:lpstr>微软雅黑</vt:lpstr>
      <vt:lpstr>HarmonyOS Sans SC</vt:lpstr>
      <vt:lpstr>Wingdings</vt:lpstr>
      <vt:lpstr>Arial Unicode MS</vt:lpstr>
      <vt:lpstr>Office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深海鱼</cp:lastModifiedBy>
  <cp:revision>478</cp:revision>
  <dcterms:created xsi:type="dcterms:W3CDTF">2014-05-08T07:59:00Z</dcterms:created>
  <dcterms:modified xsi:type="dcterms:W3CDTF">2024-12-06T02:49:01Z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2052-12.1.0.18912</vt:lpwstr>
  </property>
  <property fmtid="{D5CDD505-2E9C-101B-9397-08002B2CF9AE}" pid="3" name="ICV">
    <vt:lpwstr>CE6ADEB117894F72BB56FFD8FA900907_13</vt:lpwstr>
  </property>
</Properties>
</file>