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7"/>
  </p:handoutMasterIdLst>
  <p:sldIdLst>
    <p:sldId id="258" r:id="rId3"/>
    <p:sldId id="260" r:id="rId5"/>
    <p:sldId id="262" r:id="rId6"/>
  </p:sldIdLst>
  <p:sldSz cx="7569200" cy="10693400"/>
  <p:notesSz cx="7569200" cy="10693400"/>
  <p:custDataLst>
    <p:tags r:id="rId11"/>
  </p:custDataLst>
  <p:defaultTextStyle>
    <a:defPPr>
      <a:defRPr lang="zh-CN"/>
    </a:defPPr>
    <a:lvl1pPr marL="0" lvl="0" indent="0" algn="l" defTabSz="914400" rtl="0" eaLnBrk="1" fontAlgn="base" latinLnBrk="0" hangingPunct="1">
      <a:lnSpc>
        <a:spcPct val="100000"/>
      </a:lnSpc>
      <a:spcBef>
        <a:spcPct val="0"/>
      </a:spcBef>
      <a:spcAft>
        <a:spcPct val="0"/>
      </a:spcAft>
      <a:buFont typeface="Wingdings" panose="05000000000000000000" pitchFamily="2" charset="2"/>
      <a:buChar char="Ø"/>
      <a:defRPr sz="1000" b="0" i="0" u="none" kern="1200" baseline="0">
        <a:solidFill>
          <a:schemeClr val="tx1"/>
        </a:solidFill>
        <a:latin typeface="宋体" panose="02010600030101010101" pitchFamily="2" charset="-122"/>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Wingdings" panose="05000000000000000000" pitchFamily="2" charset="2"/>
      <a:buChar char="Ø"/>
      <a:defRPr sz="1000" b="0"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Wingdings" panose="05000000000000000000" pitchFamily="2" charset="2"/>
      <a:buChar char="Ø"/>
      <a:defRPr sz="1000" b="0"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Wingdings" panose="05000000000000000000" pitchFamily="2" charset="2"/>
      <a:buChar char="Ø"/>
      <a:defRPr sz="1000" b="0"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Wingdings" panose="05000000000000000000" pitchFamily="2" charset="2"/>
      <a:buChar char="Ø"/>
      <a:defRPr sz="1000" b="0" i="0" u="none" kern="1200" baseline="0">
        <a:solidFill>
          <a:schemeClr val="tx1"/>
        </a:solidFill>
        <a:latin typeface="宋体" panose="02010600030101010101" pitchFamily="2" charset="-122"/>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Wingdings" panose="05000000000000000000" pitchFamily="2" charset="2"/>
      <a:buChar char="Ø"/>
      <a:defRPr sz="1000" b="0" i="0" u="none" kern="1200" baseline="0">
        <a:solidFill>
          <a:schemeClr val="tx1"/>
        </a:solidFill>
        <a:latin typeface="宋体" panose="02010600030101010101" pitchFamily="2" charset="-122"/>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Wingdings" panose="05000000000000000000" pitchFamily="2" charset="2"/>
      <a:buChar char="Ø"/>
      <a:defRPr sz="1000" b="0" i="0" u="none" kern="1200" baseline="0">
        <a:solidFill>
          <a:schemeClr val="tx1"/>
        </a:solidFill>
        <a:latin typeface="宋体" panose="02010600030101010101" pitchFamily="2" charset="-122"/>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Wingdings" panose="05000000000000000000" pitchFamily="2" charset="2"/>
      <a:buChar char="Ø"/>
      <a:defRPr sz="1000" b="0" i="0" u="none" kern="1200" baseline="0">
        <a:solidFill>
          <a:schemeClr val="tx1"/>
        </a:solidFill>
        <a:latin typeface="宋体" panose="02010600030101010101" pitchFamily="2" charset="-122"/>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Wingdings" panose="05000000000000000000" pitchFamily="2" charset="2"/>
      <a:buChar char="Ø"/>
      <a:defRPr sz="1000" b="0" i="0" u="none" kern="1200" baseline="0">
        <a:solidFill>
          <a:schemeClr val="tx1"/>
        </a:solidFill>
        <a:latin typeface="宋体" panose="02010600030101010101" pitchFamily="2" charset="-122"/>
        <a:ea typeface="宋体" panose="02010600030101010101" pitchFamily="2" charset="-122"/>
        <a:cs typeface="+mn-cs"/>
      </a:defRPr>
    </a:lvl9pPr>
  </p:defaultTextStyle>
  <p:extLst>
    <p:ext uri="{EFAFB233-063F-42B5-8137-9DF3F51BA10A}">
      <p15:sldGuideLst xmlns:p15="http://schemas.microsoft.com/office/powerpoint/2012/main">
        <p15:guide id="1" orient="horz" pos="2868" userDrawn="1">
          <p15:clr>
            <a:srgbClr val="A4A3A4"/>
          </p15:clr>
        </p15:guide>
        <p15:guide id="2" pos="22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808080"/>
    <a:srgbClr val="CC0000"/>
    <a:srgbClr val="3399FF"/>
    <a:srgbClr val="3366FF"/>
    <a:srgbClr val="0099FF"/>
    <a:srgbClr val="00CCFF"/>
    <a:srgbClr val="0099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horzBarState="maximized">
    <p:restoredLeft sz="15620"/>
    <p:restoredTop sz="94660"/>
  </p:normalViewPr>
  <p:slideViewPr>
    <p:cSldViewPr showGuides="1">
      <p:cViewPr>
        <p:scale>
          <a:sx n="100" d="100"/>
          <a:sy n="100" d="100"/>
        </p:scale>
        <p:origin x="-1518" y="300"/>
      </p:cViewPr>
      <p:guideLst>
        <p:guide orient="horz" pos="2868"/>
        <p:guide pos="2204"/>
      </p:guideLst>
    </p:cSldViewPr>
  </p:slideViewPr>
  <p:notesTextViewPr>
    <p:cViewPr>
      <p:scale>
        <a:sx n="100" d="100"/>
        <a:sy n="100" d="100"/>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viewProps" Target="viewProps.xml"/><Relationship Id="rId8" Type="http://schemas.openxmlformats.org/officeDocument/2006/relationships/presProps" Target="presProps.xml"/><Relationship Id="rId7" Type="http://schemas.openxmlformats.org/officeDocument/2006/relationships/handoutMaster" Target="handoutMasters/handout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1" Type="http://schemas.openxmlformats.org/officeDocument/2006/relationships/tags" Target="tags/tag13.xml"/><Relationship Id="rId10" Type="http://schemas.openxmlformats.org/officeDocument/2006/relationships/tableStyles" Target="tableStyles.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279987" cy="536527"/>
          </a:xfrm>
          <a:prstGeom prst="rect">
            <a:avLst/>
          </a:prstGeom>
        </p:spPr>
        <p:txBody>
          <a:bodyPr vert="horz" lIns="91440" tIns="45720" rIns="91440" bIns="45720" rtlCol="0"/>
          <a:lstStyle>
            <a:lvl1pPr algn="l">
              <a:defRPr sz="1325"/>
            </a:lvl1pPr>
          </a:lstStyle>
          <a:p>
            <a:endParaRPr lang="zh-CN" altLang="en-US"/>
          </a:p>
        </p:txBody>
      </p:sp>
      <p:sp>
        <p:nvSpPr>
          <p:cNvPr id="3" name="日期占位符 2"/>
          <p:cNvSpPr>
            <a:spLocks noGrp="1"/>
          </p:cNvSpPr>
          <p:nvPr>
            <p:ph type="dt" sz="quarter" idx="1"/>
          </p:nvPr>
        </p:nvSpPr>
        <p:spPr>
          <a:xfrm>
            <a:off x="4287462" y="0"/>
            <a:ext cx="3279987" cy="536527"/>
          </a:xfrm>
          <a:prstGeom prst="rect">
            <a:avLst/>
          </a:prstGeom>
        </p:spPr>
        <p:txBody>
          <a:bodyPr vert="horz" lIns="91440" tIns="45720" rIns="91440" bIns="45720" rtlCol="0"/>
          <a:lstStyle>
            <a:lvl1pPr algn="r">
              <a:defRPr sz="132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10156874"/>
            <a:ext cx="3279987" cy="536526"/>
          </a:xfrm>
          <a:prstGeom prst="rect">
            <a:avLst/>
          </a:prstGeom>
        </p:spPr>
        <p:txBody>
          <a:bodyPr vert="horz" lIns="91440" tIns="45720" rIns="91440" bIns="45720" rtlCol="0" anchor="b"/>
          <a:lstStyle>
            <a:lvl1pPr algn="l">
              <a:defRPr sz="1325"/>
            </a:lvl1pPr>
          </a:lstStyle>
          <a:p>
            <a:endParaRPr lang="zh-CN" altLang="en-US"/>
          </a:p>
        </p:txBody>
      </p:sp>
      <p:sp>
        <p:nvSpPr>
          <p:cNvPr id="5" name="灯片编号占位符 4"/>
          <p:cNvSpPr>
            <a:spLocks noGrp="1"/>
          </p:cNvSpPr>
          <p:nvPr>
            <p:ph type="sldNum" sz="quarter" idx="3"/>
          </p:nvPr>
        </p:nvSpPr>
        <p:spPr>
          <a:xfrm>
            <a:off x="4287462" y="10156874"/>
            <a:ext cx="3279987" cy="536526"/>
          </a:xfrm>
          <a:prstGeom prst="rect">
            <a:avLst/>
          </a:prstGeom>
        </p:spPr>
        <p:txBody>
          <a:bodyPr vert="horz" lIns="91440" tIns="45720" rIns="91440" bIns="45720" rtlCol="0" anchor="b"/>
          <a:lstStyle>
            <a:lvl1pPr algn="r">
              <a:defRPr sz="132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页眉占位符 1"/>
          <p:cNvSpPr>
            <a:spLocks noGrp="1"/>
          </p:cNvSpPr>
          <p:nvPr>
            <p:ph type="hdr" sz="quarter"/>
          </p:nvPr>
        </p:nvSpPr>
        <p:spPr>
          <a:xfrm>
            <a:off x="0" y="0"/>
            <a:ext cx="3279775" cy="534988"/>
          </a:xfrm>
          <a:prstGeom prst="rect">
            <a:avLst/>
          </a:prstGeom>
          <a:noFill/>
          <a:ln w="9525">
            <a:noFill/>
            <a:miter/>
          </a:ln>
        </p:spPr>
        <p:txBody>
          <a:bodyPr/>
          <a:lstStyle>
            <a:lvl1pPr>
              <a:buFont typeface="Arial" panose="020B0604020202020204" pitchFamily="34" charset="0"/>
              <a:buNone/>
              <a:defRPr sz="1200" noProof="1">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日期占位符 2"/>
          <p:cNvSpPr>
            <a:spLocks noGrp="1"/>
          </p:cNvSpPr>
          <p:nvPr>
            <p:ph type="dt" idx="1"/>
          </p:nvPr>
        </p:nvSpPr>
        <p:spPr>
          <a:xfrm>
            <a:off x="4287838" y="0"/>
            <a:ext cx="3279775" cy="534988"/>
          </a:xfrm>
          <a:prstGeom prst="rect">
            <a:avLst/>
          </a:prstGeom>
          <a:noFill/>
          <a:ln w="9525">
            <a:noFill/>
            <a:miter/>
          </a:ln>
        </p:spPr>
        <p:txBody>
          <a:bodyPr/>
          <a:lstStyle>
            <a:lvl1pPr algn="r">
              <a:buFont typeface="Arial" panose="020B0604020202020204" pitchFamily="34" charset="0"/>
              <a:buNone/>
              <a:defRPr sz="1800" noProof="1">
                <a:latin typeface="Arial" panose="020B0604020202020204" pitchFamily="34" charset="0"/>
                <a:cs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A6F8D71-63C0-4C00-B2B8-CDCFDA9B4C0A}" type="datetimeFigureOut">
              <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endParaRPr>
          </a:p>
        </p:txBody>
      </p:sp>
      <p:sp>
        <p:nvSpPr>
          <p:cNvPr id="4100" name="幻灯片图像占位符 3"/>
          <p:cNvSpPr>
            <a:spLocks noGrp="1" noRot="1" noChangeAspect="1"/>
          </p:cNvSpPr>
          <p:nvPr>
            <p:ph type="sldImg"/>
          </p:nvPr>
        </p:nvSpPr>
        <p:spPr>
          <a:xfrm>
            <a:off x="2365375" y="801688"/>
            <a:ext cx="2838450" cy="4010025"/>
          </a:xfrm>
          <a:prstGeom prst="rect">
            <a:avLst/>
          </a:prstGeom>
          <a:noFill/>
          <a:ln w="9525">
            <a:noFill/>
          </a:ln>
        </p:spPr>
      </p:sp>
      <p:sp>
        <p:nvSpPr>
          <p:cNvPr id="4101" name="备注占位符 4"/>
          <p:cNvSpPr>
            <a:spLocks noGrp="1" noRot="1" noChangeAspect="1"/>
          </p:cNvSpPr>
          <p:nvPr/>
        </p:nvSpPr>
        <p:spPr>
          <a:xfrm>
            <a:off x="757238" y="5080000"/>
            <a:ext cx="6054725" cy="4811713"/>
          </a:xfrm>
          <a:prstGeom prst="rect">
            <a:avLst/>
          </a:prstGeom>
          <a:noFill/>
          <a:ln w="9525">
            <a:noFill/>
          </a:ln>
        </p:spPr>
        <p:txBody>
          <a:bodyPr anchor="ctr" anchorCtr="0"/>
          <a:p>
            <a:pPr lvl="0" eaLnBrk="1" hangingPunct="1">
              <a:spcBef>
                <a:spcPct val="30000"/>
              </a:spcBef>
              <a:buFont typeface="Arial" panose="020B0604020202020204" pitchFamily="34" charset="0"/>
              <a:buNone/>
            </a:pPr>
            <a:r>
              <a:rPr lang="zh-CN" altLang="en-US" sz="1200" dirty="0">
                <a:latin typeface="Arial" panose="020B0604020202020204" pitchFamily="34" charset="0"/>
              </a:rPr>
              <a:t>单击此处编辑母版文本样式</a:t>
            </a:r>
            <a:endParaRPr lang="zh-CN" altLang="en-US" sz="1200" dirty="0">
              <a:latin typeface="Arial" panose="020B0604020202020204" pitchFamily="34" charset="0"/>
            </a:endParaRPr>
          </a:p>
          <a:p>
            <a:pPr lvl="0" eaLnBrk="1" hangingPunct="1">
              <a:spcBef>
                <a:spcPct val="30000"/>
              </a:spcBef>
              <a:buFont typeface="Arial" panose="020B0604020202020204" pitchFamily="34" charset="0"/>
              <a:buNone/>
            </a:pPr>
            <a:r>
              <a:rPr lang="zh-CN" altLang="en-US" sz="1200" dirty="0">
                <a:latin typeface="Arial" panose="020B0604020202020204" pitchFamily="34" charset="0"/>
              </a:rPr>
              <a:t>第二级</a:t>
            </a:r>
            <a:endParaRPr lang="zh-CN" altLang="en-US" sz="1200" dirty="0">
              <a:latin typeface="Arial" panose="020B0604020202020204" pitchFamily="34" charset="0"/>
            </a:endParaRPr>
          </a:p>
          <a:p>
            <a:pPr lvl="0" eaLnBrk="1" hangingPunct="1">
              <a:spcBef>
                <a:spcPct val="30000"/>
              </a:spcBef>
              <a:buFont typeface="Arial" panose="020B0604020202020204" pitchFamily="34" charset="0"/>
              <a:buNone/>
            </a:pPr>
            <a:r>
              <a:rPr lang="zh-CN" altLang="en-US" sz="1200" dirty="0">
                <a:latin typeface="Arial" panose="020B0604020202020204" pitchFamily="34" charset="0"/>
              </a:rPr>
              <a:t>第三级</a:t>
            </a:r>
            <a:endParaRPr lang="zh-CN" altLang="en-US" sz="1200" dirty="0">
              <a:latin typeface="Arial" panose="020B0604020202020204" pitchFamily="34" charset="0"/>
            </a:endParaRPr>
          </a:p>
          <a:p>
            <a:pPr lvl="0" eaLnBrk="1" hangingPunct="1">
              <a:spcBef>
                <a:spcPct val="30000"/>
              </a:spcBef>
              <a:buFont typeface="Arial" panose="020B0604020202020204" pitchFamily="34" charset="0"/>
              <a:buNone/>
            </a:pPr>
            <a:r>
              <a:rPr lang="zh-CN" altLang="en-US" sz="1200" dirty="0">
                <a:latin typeface="Arial" panose="020B0604020202020204" pitchFamily="34" charset="0"/>
              </a:rPr>
              <a:t>第四级</a:t>
            </a:r>
            <a:endParaRPr lang="zh-CN" altLang="en-US" sz="1200" dirty="0">
              <a:latin typeface="Arial" panose="020B0604020202020204" pitchFamily="34" charset="0"/>
            </a:endParaRPr>
          </a:p>
          <a:p>
            <a:pPr lvl="0" eaLnBrk="1" hangingPunct="1">
              <a:spcBef>
                <a:spcPct val="30000"/>
              </a:spcBef>
              <a:buFont typeface="Arial" panose="020B0604020202020204" pitchFamily="34" charset="0"/>
              <a:buNone/>
            </a:pPr>
            <a:r>
              <a:rPr lang="zh-CN" altLang="en-US" sz="1200" dirty="0">
                <a:latin typeface="Arial" panose="020B0604020202020204" pitchFamily="34" charset="0"/>
              </a:rPr>
              <a:t>第五级</a:t>
            </a:r>
            <a:endParaRPr lang="zh-CN" altLang="en-US" sz="1200" dirty="0">
              <a:latin typeface="Arial" panose="020B0604020202020204" pitchFamily="34" charset="0"/>
            </a:endParaRPr>
          </a:p>
        </p:txBody>
      </p:sp>
      <p:sp>
        <p:nvSpPr>
          <p:cNvPr id="2054" name="页脚占位符 5"/>
          <p:cNvSpPr>
            <a:spLocks noGrp="1"/>
          </p:cNvSpPr>
          <p:nvPr>
            <p:ph type="ftr" sz="quarter" idx="4"/>
          </p:nvPr>
        </p:nvSpPr>
        <p:spPr>
          <a:xfrm>
            <a:off x="0" y="10156825"/>
            <a:ext cx="3279775" cy="533400"/>
          </a:xfrm>
          <a:prstGeom prst="rect">
            <a:avLst/>
          </a:prstGeom>
          <a:noFill/>
          <a:ln w="9525">
            <a:noFill/>
            <a:miter/>
          </a:ln>
        </p:spPr>
        <p:txBody>
          <a:bodyPr anchor="b"/>
          <a:lstStyle>
            <a:lvl1pPr>
              <a:buFont typeface="Arial" panose="020B0604020202020204" pitchFamily="34" charset="0"/>
              <a:buNone/>
              <a:defRPr sz="1200" noProof="1">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灯片编号占位符 6"/>
          <p:cNvSpPr>
            <a:spLocks noGrp="1"/>
          </p:cNvSpPr>
          <p:nvPr>
            <p:ph type="sldNum" sz="quarter" idx="5"/>
          </p:nvPr>
        </p:nvSpPr>
        <p:spPr>
          <a:xfrm>
            <a:off x="4287838" y="10156825"/>
            <a:ext cx="3279775" cy="533400"/>
          </a:xfrm>
          <a:prstGeom prst="rect">
            <a:avLst/>
          </a:prstGeom>
          <a:noFill/>
          <a:ln w="9525">
            <a:noFill/>
            <a:miter/>
          </a:ln>
        </p:spPr>
        <p:txBody>
          <a:bodyPr vert="horz" wrap="square" lIns="91440" tIns="45720" rIns="91440" bIns="45720" numCol="1" anchor="b" anchorCtr="0" compatLnSpc="1"/>
          <a:p>
            <a:pPr lvl="0" algn="r" eaLnBrk="1" hangingPunct="1">
              <a:buFont typeface="Arial" panose="020B0604020202020204" pitchFamily="34" charset="0"/>
              <a:buNone/>
            </a:pPr>
            <a:fld id="{9A0DB2DC-4C9A-4742-B13C-FB6460FD3503}" type="slidenum">
              <a:rPr lang="zh-CN" altLang="en-US" sz="1800" dirty="0">
                <a:latin typeface="Arial" panose="020B0604020202020204" pitchFamily="34" charset="0"/>
              </a:rPr>
            </a:fld>
            <a:endParaRPr lang="zh-CN" altLang="en-US" sz="1800" dirty="0">
              <a:latin typeface="Arial" panose="020B0604020202020204" pitchFamily="34" charset="0"/>
            </a:endParaRPr>
          </a:p>
        </p:txBody>
      </p:sp>
    </p:spTree>
  </p:cSld>
  <p:clrMap bg1="lt1" tx1="dk1" bg2="lt2" tx2="dk2" accent1="accent1" accent2="accent2" accent3="accent3" accent4="accent4" accent5="accent5" accent6="accent6" hlink="hlink" folHlink="folHlink"/>
  <p:hf sldNum="0" hdr="0" ftr="0" dt="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lvl="1"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lvl="2"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lvl="3"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lvl="4"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lvl="5" indent="0" algn="l" defTabSz="0" eaLnBrk="0" fontAlgn="base" latinLnBrk="0" hangingPunct="0">
      <a:spcBef>
        <a:spcPct val="30000"/>
      </a:spcBef>
      <a:spcAft>
        <a:spcPct val="0"/>
      </a:spcAft>
      <a:buNone/>
      <a:defRPr sz="1200" b="0" i="0" u="none" kern="1200" baseline="0">
        <a:solidFill>
          <a:schemeClr val="tx1"/>
        </a:solidFill>
        <a:latin typeface="+mn-lt"/>
        <a:ea typeface="+mn-ea"/>
        <a:cs typeface="+mn-cs"/>
      </a:defRPr>
    </a:lvl6pPr>
    <a:lvl7pPr marL="2743200" lvl="6" indent="0" algn="l" defTabSz="0" eaLnBrk="0" fontAlgn="base" latinLnBrk="0" hangingPunct="0">
      <a:spcBef>
        <a:spcPct val="30000"/>
      </a:spcBef>
      <a:spcAft>
        <a:spcPct val="0"/>
      </a:spcAft>
      <a:buNone/>
      <a:defRPr sz="1200" b="0" i="0" u="none" kern="1200" baseline="0">
        <a:solidFill>
          <a:schemeClr val="tx1"/>
        </a:solidFill>
        <a:latin typeface="+mn-lt"/>
        <a:ea typeface="+mn-ea"/>
        <a:cs typeface="+mn-cs"/>
      </a:defRPr>
    </a:lvl7pPr>
    <a:lvl8pPr marL="3200400" lvl="7" indent="0" algn="l" defTabSz="0" eaLnBrk="0" fontAlgn="base" latinLnBrk="0" hangingPunct="0">
      <a:spcBef>
        <a:spcPct val="30000"/>
      </a:spcBef>
      <a:spcAft>
        <a:spcPct val="0"/>
      </a:spcAft>
      <a:buNone/>
      <a:defRPr sz="1200" b="0" i="0" u="none" kern="1200" baseline="0">
        <a:solidFill>
          <a:schemeClr val="tx1"/>
        </a:solidFill>
        <a:latin typeface="+mn-lt"/>
        <a:ea typeface="+mn-ea"/>
        <a:cs typeface="+mn-cs"/>
      </a:defRPr>
    </a:lvl8pPr>
    <a:lvl9pPr marL="3657600" lvl="8" indent="0" algn="l" defTabSz="0" eaLnBrk="0" fontAlgn="base" latinLnBrk="0" hangingPunct="0">
      <a:spcBef>
        <a:spcPct val="30000"/>
      </a:spcBef>
      <a:spcAft>
        <a:spcPct val="0"/>
      </a:spcAft>
      <a:buNone/>
      <a:defRPr sz="1200" b="0" i="0" u="none" kern="1200" baseline="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5122" name="幻灯片图像占位符 1"/>
          <p:cNvSpPr>
            <a:spLocks noGrp="1" noRot="1" noChangeAspect="1" noTextEdit="1"/>
          </p:cNvSpPr>
          <p:nvPr>
            <p:ph type="sldImg"/>
          </p:nvPr>
        </p:nvSpPr>
        <p:spPr>
          <a:xfrm>
            <a:off x="-288925" y="0"/>
            <a:ext cx="4156075" cy="5873750"/>
          </a:xfrm>
        </p:spPr>
      </p:sp>
      <p:sp>
        <p:nvSpPr>
          <p:cNvPr id="5123" name="备注占位符 2"/>
          <p:cNvSpPr>
            <a:spLocks noGrp="1" noRot="1" noChangeAspect="1"/>
          </p:cNvSpPr>
          <p:nvPr>
            <p:ph type="body"/>
          </p:nvPr>
        </p:nvSpPr>
        <p:spPr>
          <a:xfrm>
            <a:off x="3565525" y="0"/>
            <a:ext cx="0" cy="5873750"/>
          </a:xfrm>
          <a:prstGeom prst="rect">
            <a:avLst/>
          </a:prstGeom>
          <a:noFill/>
          <a:ln w="9525">
            <a:noFill/>
          </a:ln>
        </p:spPr>
        <p:txBody>
          <a:bodyPr/>
          <a:p>
            <a:pPr lvl="0"/>
            <a:r>
              <a:rPr lang="en-US" altLang="zh-CN" dirty="0"/>
              <a:t>V 1.00 initial version</a:t>
            </a:r>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46150" y="1750055"/>
            <a:ext cx="5676900" cy="3722887"/>
          </a:xfrm>
          <a:prstGeom prst="rect">
            <a:avLst/>
          </a:prstGeom>
        </p:spPr>
        <p:txBody>
          <a:bodyPr anchor="b"/>
          <a:lstStyle>
            <a:lvl1pPr algn="ctr">
              <a:defRPr sz="3725"/>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946150" y="5616511"/>
            <a:ext cx="5676900" cy="2581762"/>
          </a:xfrm>
          <a:prstGeom prst="rect">
            <a:avLst/>
          </a:prstGeom>
        </p:spPr>
        <p:txBody>
          <a:bodyPr/>
          <a:lstStyle>
            <a:lvl1pPr marL="0" indent="0" algn="ctr">
              <a:buNone/>
              <a:defRPr sz="1490"/>
            </a:lvl1pPr>
            <a:lvl2pPr marL="283845" indent="0" algn="ctr">
              <a:buNone/>
              <a:defRPr sz="1240"/>
            </a:lvl2pPr>
            <a:lvl3pPr marL="567690" indent="0" algn="ctr">
              <a:buNone/>
              <a:defRPr sz="1120"/>
            </a:lvl3pPr>
            <a:lvl4pPr marL="851535" indent="0" algn="ctr">
              <a:buNone/>
              <a:defRPr sz="995"/>
            </a:lvl4pPr>
            <a:lvl5pPr marL="1135380" indent="0" algn="ctr">
              <a:buNone/>
              <a:defRPr sz="995"/>
            </a:lvl5pPr>
            <a:lvl6pPr marL="1419225" indent="0" algn="ctr">
              <a:buNone/>
              <a:defRPr sz="995"/>
            </a:lvl6pPr>
            <a:lvl7pPr marL="1703070" indent="0" algn="ctr">
              <a:buNone/>
              <a:defRPr sz="995"/>
            </a:lvl7pPr>
            <a:lvl8pPr marL="1986915" indent="0" algn="ctr">
              <a:buNone/>
              <a:defRPr sz="995"/>
            </a:lvl8pPr>
            <a:lvl9pPr marL="2270760" indent="0" algn="ctr">
              <a:buNone/>
              <a:defRPr sz="995"/>
            </a:lvl9pPr>
          </a:lstStyle>
          <a:p>
            <a:r>
              <a:rPr lang="zh-CN" altLang="en-US" noProof="1" smtClean="0"/>
              <a:t>单击此处编辑母版副标题样式</a:t>
            </a:r>
            <a:endParaRPr lang="zh-CN" altLang="en-US"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5416709" y="569325"/>
            <a:ext cx="1632109" cy="9062162"/>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520383" y="569325"/>
            <a:ext cx="4801711" cy="9062162"/>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516440" y="2665925"/>
            <a:ext cx="6528435" cy="4448157"/>
          </a:xfrm>
          <a:prstGeom prst="rect">
            <a:avLst/>
          </a:prstGeom>
        </p:spPr>
        <p:txBody>
          <a:bodyPr anchor="b"/>
          <a:lstStyle>
            <a:lvl1pPr>
              <a:defRPr sz="3725"/>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516440" y="7156163"/>
            <a:ext cx="6528435" cy="2339180"/>
          </a:xfrm>
          <a:prstGeom prst="rect">
            <a:avLst/>
          </a:prstGeom>
        </p:spPr>
        <p:txBody>
          <a:bodyPr/>
          <a:lstStyle>
            <a:lvl1pPr marL="0" indent="0">
              <a:buNone/>
              <a:defRPr sz="1490">
                <a:solidFill>
                  <a:schemeClr val="tx1">
                    <a:tint val="75000"/>
                  </a:schemeClr>
                </a:solidFill>
              </a:defRPr>
            </a:lvl1pPr>
            <a:lvl2pPr marL="283845" indent="0">
              <a:buNone/>
              <a:defRPr sz="1240">
                <a:solidFill>
                  <a:schemeClr val="tx1">
                    <a:tint val="75000"/>
                  </a:schemeClr>
                </a:solidFill>
              </a:defRPr>
            </a:lvl2pPr>
            <a:lvl3pPr marL="567690" indent="0">
              <a:buNone/>
              <a:defRPr sz="1120">
                <a:solidFill>
                  <a:schemeClr val="tx1">
                    <a:tint val="75000"/>
                  </a:schemeClr>
                </a:solidFill>
              </a:defRPr>
            </a:lvl3pPr>
            <a:lvl4pPr marL="851535" indent="0">
              <a:buNone/>
              <a:defRPr sz="995">
                <a:solidFill>
                  <a:schemeClr val="tx1">
                    <a:tint val="75000"/>
                  </a:schemeClr>
                </a:solidFill>
              </a:defRPr>
            </a:lvl4pPr>
            <a:lvl5pPr marL="1135380" indent="0">
              <a:buNone/>
              <a:defRPr sz="995">
                <a:solidFill>
                  <a:schemeClr val="tx1">
                    <a:tint val="75000"/>
                  </a:schemeClr>
                </a:solidFill>
              </a:defRPr>
            </a:lvl5pPr>
            <a:lvl6pPr marL="1419225" indent="0">
              <a:buNone/>
              <a:defRPr sz="995">
                <a:solidFill>
                  <a:schemeClr val="tx1">
                    <a:tint val="75000"/>
                  </a:schemeClr>
                </a:solidFill>
              </a:defRPr>
            </a:lvl6pPr>
            <a:lvl7pPr marL="1703070" indent="0">
              <a:buNone/>
              <a:defRPr sz="995">
                <a:solidFill>
                  <a:schemeClr val="tx1">
                    <a:tint val="75000"/>
                  </a:schemeClr>
                </a:solidFill>
              </a:defRPr>
            </a:lvl7pPr>
            <a:lvl8pPr marL="1986915" indent="0">
              <a:buNone/>
              <a:defRPr sz="995">
                <a:solidFill>
                  <a:schemeClr val="tx1">
                    <a:tint val="75000"/>
                  </a:schemeClr>
                </a:solidFill>
              </a:defRPr>
            </a:lvl8pPr>
            <a:lvl9pPr marL="2270760" indent="0">
              <a:buNone/>
              <a:defRPr sz="995">
                <a:solidFill>
                  <a:schemeClr val="tx1">
                    <a:tint val="75000"/>
                  </a:schemeClr>
                </a:solidFill>
              </a:defRPr>
            </a:lvl9pPr>
          </a:lstStyle>
          <a:p>
            <a:pPr lvl="0"/>
            <a:r>
              <a:rPr lang="zh-CN" altLang="en-US" noProof="1" smtClean="0"/>
              <a:t>单击此处编辑母版文本样式</a:t>
            </a:r>
            <a:endParaRPr lang="zh-CN" altLang="en-US" noProof="1"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520383" y="2846623"/>
            <a:ext cx="3216910" cy="678486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3831908" y="2846623"/>
            <a:ext cx="3216910" cy="678486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21368" y="569325"/>
            <a:ext cx="6528435" cy="2066896"/>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521368" y="2621369"/>
            <a:ext cx="3202126" cy="1284692"/>
          </a:xfrm>
          <a:prstGeom prst="rect">
            <a:avLst/>
          </a:prstGeom>
        </p:spPr>
        <p:txBody>
          <a:bodyPr anchor="b"/>
          <a:lstStyle>
            <a:lvl1pPr marL="0" indent="0">
              <a:buNone/>
              <a:defRPr sz="1490" b="1"/>
            </a:lvl1pPr>
            <a:lvl2pPr marL="283845" indent="0">
              <a:buNone/>
              <a:defRPr sz="1240" b="1"/>
            </a:lvl2pPr>
            <a:lvl3pPr marL="567690" indent="0">
              <a:buNone/>
              <a:defRPr sz="1120" b="1"/>
            </a:lvl3pPr>
            <a:lvl4pPr marL="851535" indent="0">
              <a:buNone/>
              <a:defRPr sz="995" b="1"/>
            </a:lvl4pPr>
            <a:lvl5pPr marL="1135380" indent="0">
              <a:buNone/>
              <a:defRPr sz="995" b="1"/>
            </a:lvl5pPr>
            <a:lvl6pPr marL="1419225" indent="0">
              <a:buNone/>
              <a:defRPr sz="995" b="1"/>
            </a:lvl6pPr>
            <a:lvl7pPr marL="1703070" indent="0">
              <a:buNone/>
              <a:defRPr sz="995" b="1"/>
            </a:lvl7pPr>
            <a:lvl8pPr marL="1986915" indent="0">
              <a:buNone/>
              <a:defRPr sz="995" b="1"/>
            </a:lvl8pPr>
            <a:lvl9pPr marL="2270760" indent="0">
              <a:buNone/>
              <a:defRPr sz="995"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521368" y="3906061"/>
            <a:ext cx="3202126" cy="574522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3831908" y="2621369"/>
            <a:ext cx="3217896" cy="1284692"/>
          </a:xfrm>
          <a:prstGeom prst="rect">
            <a:avLst/>
          </a:prstGeom>
        </p:spPr>
        <p:txBody>
          <a:bodyPr anchor="b"/>
          <a:lstStyle>
            <a:lvl1pPr marL="0" indent="0">
              <a:buNone/>
              <a:defRPr sz="1490" b="1"/>
            </a:lvl1pPr>
            <a:lvl2pPr marL="283845" indent="0">
              <a:buNone/>
              <a:defRPr sz="1240" b="1"/>
            </a:lvl2pPr>
            <a:lvl3pPr marL="567690" indent="0">
              <a:buNone/>
              <a:defRPr sz="1120" b="1"/>
            </a:lvl3pPr>
            <a:lvl4pPr marL="851535" indent="0">
              <a:buNone/>
              <a:defRPr sz="995" b="1"/>
            </a:lvl4pPr>
            <a:lvl5pPr marL="1135380" indent="0">
              <a:buNone/>
              <a:defRPr sz="995" b="1"/>
            </a:lvl5pPr>
            <a:lvl6pPr marL="1419225" indent="0">
              <a:buNone/>
              <a:defRPr sz="995" b="1"/>
            </a:lvl6pPr>
            <a:lvl7pPr marL="1703070" indent="0">
              <a:buNone/>
              <a:defRPr sz="995" b="1"/>
            </a:lvl7pPr>
            <a:lvl8pPr marL="1986915" indent="0">
              <a:buNone/>
              <a:defRPr sz="995" b="1"/>
            </a:lvl8pPr>
            <a:lvl9pPr marL="2270760" indent="0">
              <a:buNone/>
              <a:defRPr sz="995"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3831908" y="3906061"/>
            <a:ext cx="3217896" cy="574522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21368" y="712893"/>
            <a:ext cx="2441264" cy="2495127"/>
          </a:xfrm>
          <a:prstGeom prst="rect">
            <a:avLst/>
          </a:prstGeom>
        </p:spPr>
        <p:txBody>
          <a:bodyPr anchor="b"/>
          <a:lstStyle>
            <a:lvl1pPr>
              <a:defRPr sz="1985"/>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217896" y="1539652"/>
            <a:ext cx="3831908" cy="7599245"/>
          </a:xfrm>
          <a:prstGeom prst="rect">
            <a:avLst/>
          </a:prstGeom>
        </p:spPr>
        <p:txBody>
          <a:bodyPr/>
          <a:lstStyle>
            <a:lvl1pPr>
              <a:defRPr sz="1985"/>
            </a:lvl1pPr>
            <a:lvl2pPr>
              <a:defRPr sz="1740"/>
            </a:lvl2pPr>
            <a:lvl3pPr>
              <a:defRPr sz="1490"/>
            </a:lvl3pPr>
            <a:lvl4pPr>
              <a:defRPr sz="1240"/>
            </a:lvl4pPr>
            <a:lvl5pPr>
              <a:defRPr sz="1240"/>
            </a:lvl5pPr>
            <a:lvl6pPr>
              <a:defRPr sz="1240"/>
            </a:lvl6pPr>
            <a:lvl7pPr>
              <a:defRPr sz="1240"/>
            </a:lvl7pPr>
            <a:lvl8pPr>
              <a:defRPr sz="1240"/>
            </a:lvl8pPr>
            <a:lvl9pPr>
              <a:defRPr sz="124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521368" y="3208020"/>
            <a:ext cx="2441264" cy="5943254"/>
          </a:xfrm>
          <a:prstGeom prst="rect">
            <a:avLst/>
          </a:prstGeom>
        </p:spPr>
        <p:txBody>
          <a:bodyPr/>
          <a:lstStyle>
            <a:lvl1pPr marL="0" indent="0">
              <a:buNone/>
              <a:defRPr sz="995"/>
            </a:lvl1pPr>
            <a:lvl2pPr marL="283845" indent="0">
              <a:buNone/>
              <a:defRPr sz="870"/>
            </a:lvl2pPr>
            <a:lvl3pPr marL="567690" indent="0">
              <a:buNone/>
              <a:defRPr sz="745"/>
            </a:lvl3pPr>
            <a:lvl4pPr marL="851535" indent="0">
              <a:buNone/>
              <a:defRPr sz="620"/>
            </a:lvl4pPr>
            <a:lvl5pPr marL="1135380" indent="0">
              <a:buNone/>
              <a:defRPr sz="620"/>
            </a:lvl5pPr>
            <a:lvl6pPr marL="1419225" indent="0">
              <a:buNone/>
              <a:defRPr sz="620"/>
            </a:lvl6pPr>
            <a:lvl7pPr marL="1703070" indent="0">
              <a:buNone/>
              <a:defRPr sz="620"/>
            </a:lvl7pPr>
            <a:lvl8pPr marL="1986915" indent="0">
              <a:buNone/>
              <a:defRPr sz="620"/>
            </a:lvl8pPr>
            <a:lvl9pPr marL="2270760" indent="0">
              <a:buNone/>
              <a:defRPr sz="620"/>
            </a:lvl9pPr>
          </a:lstStyle>
          <a:p>
            <a:pPr lvl="0"/>
            <a:r>
              <a:rPr lang="zh-CN" altLang="en-US" noProof="1" smtClean="0"/>
              <a:t>单击此处编辑母版文本样式</a:t>
            </a:r>
            <a:endParaRPr lang="zh-CN" altLang="en-US" noProof="1"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21368" y="712893"/>
            <a:ext cx="2441264" cy="2495127"/>
          </a:xfrm>
          <a:prstGeom prst="rect">
            <a:avLst/>
          </a:prstGeom>
        </p:spPr>
        <p:txBody>
          <a:bodyPr anchor="b"/>
          <a:lstStyle>
            <a:lvl1pPr>
              <a:defRPr sz="1985"/>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217896" y="1539652"/>
            <a:ext cx="3831908" cy="7599245"/>
          </a:xfrm>
          <a:prstGeom prst="rect">
            <a:avLst/>
          </a:prstGeom>
        </p:spPr>
        <p:txBody>
          <a:bodyPr/>
          <a:lstStyle>
            <a:lvl1pPr marL="0" indent="0">
              <a:buNone/>
              <a:defRPr sz="1985"/>
            </a:lvl1pPr>
            <a:lvl2pPr marL="283845" indent="0">
              <a:buNone/>
              <a:defRPr sz="1740"/>
            </a:lvl2pPr>
            <a:lvl3pPr marL="567690" indent="0">
              <a:buNone/>
              <a:defRPr sz="1490"/>
            </a:lvl3pPr>
            <a:lvl4pPr marL="851535" indent="0">
              <a:buNone/>
              <a:defRPr sz="1240"/>
            </a:lvl4pPr>
            <a:lvl5pPr marL="1135380" indent="0">
              <a:buNone/>
              <a:defRPr sz="1240"/>
            </a:lvl5pPr>
            <a:lvl6pPr marL="1419225" indent="0">
              <a:buNone/>
              <a:defRPr sz="1240"/>
            </a:lvl6pPr>
            <a:lvl7pPr marL="1703070" indent="0">
              <a:buNone/>
              <a:defRPr sz="1240"/>
            </a:lvl7pPr>
            <a:lvl8pPr marL="1986915" indent="0">
              <a:buNone/>
              <a:defRPr sz="1240"/>
            </a:lvl8pPr>
            <a:lvl9pPr marL="2270760" indent="0">
              <a:buNone/>
              <a:defRPr sz="124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1985" b="0" i="0" u="none" strike="noStrike" kern="1200" cap="none" spc="0" normalizeH="0" baseline="0" noProof="1">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521368" y="3208020"/>
            <a:ext cx="2441264" cy="5943254"/>
          </a:xfrm>
          <a:prstGeom prst="rect">
            <a:avLst/>
          </a:prstGeom>
        </p:spPr>
        <p:txBody>
          <a:bodyPr/>
          <a:lstStyle>
            <a:lvl1pPr marL="0" indent="0">
              <a:buNone/>
              <a:defRPr sz="995"/>
            </a:lvl1pPr>
            <a:lvl2pPr marL="283845" indent="0">
              <a:buNone/>
              <a:defRPr sz="870"/>
            </a:lvl2pPr>
            <a:lvl3pPr marL="567690" indent="0">
              <a:buNone/>
              <a:defRPr sz="745"/>
            </a:lvl3pPr>
            <a:lvl4pPr marL="851535" indent="0">
              <a:buNone/>
              <a:defRPr sz="620"/>
            </a:lvl4pPr>
            <a:lvl5pPr marL="1135380" indent="0">
              <a:buNone/>
              <a:defRPr sz="620"/>
            </a:lvl5pPr>
            <a:lvl6pPr marL="1419225" indent="0">
              <a:buNone/>
              <a:defRPr sz="620"/>
            </a:lvl6pPr>
            <a:lvl7pPr marL="1703070" indent="0">
              <a:buNone/>
              <a:defRPr sz="620"/>
            </a:lvl7pPr>
            <a:lvl8pPr marL="1986915" indent="0">
              <a:buNone/>
              <a:defRPr sz="620"/>
            </a:lvl8pPr>
            <a:lvl9pPr marL="2270760" indent="0">
              <a:buNone/>
              <a:defRPr sz="620"/>
            </a:lvl9pPr>
          </a:lstStyle>
          <a:p>
            <a:pPr lvl="0"/>
            <a:r>
              <a:rPr lang="zh-CN" altLang="en-US" noProof="1" smtClean="0"/>
              <a:t>单击此处编辑母版文本样式</a:t>
            </a:r>
            <a:endParaRPr lang="zh-CN" altLang="en-US" noProof="1"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lvl="5" indent="-228600" algn="l" defTabSz="914400"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34" charset="0"/>
        </a:defRPr>
      </a:lvl6pPr>
      <a:lvl7pPr marL="2971800" lvl="6" indent="-228600" algn="l" defTabSz="914400"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34" charset="0"/>
        </a:defRPr>
      </a:lvl7pPr>
      <a:lvl8pPr marL="3429000" lvl="7" indent="-228600" algn="l" defTabSz="914400"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34" charset="0"/>
        </a:defRPr>
      </a:lvl8pPr>
      <a:lvl9pPr marL="3886200" lvl="8" indent="-228600" algn="l" defTabSz="914400"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34" charset="0"/>
        </a:defRPr>
      </a:lvl9pPr>
    </p:bodyStyle>
    <p:otherStyle>
      <a:lvl1pPr marL="0" lvl="0" indent="0" algn="l" defTabSz="914400" eaLnBrk="0" fontAlgn="base" latinLnBrk="0" hangingPunct="0">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image" Target="../media/image1.png"/><Relationship Id="rId12" Type="http://schemas.openxmlformats.org/officeDocument/2006/relationships/notesSlide" Target="../notesSlides/notesSlide1.xml"/><Relationship Id="rId11" Type="http://schemas.openxmlformats.org/officeDocument/2006/relationships/slideLayout" Target="../slideLayouts/slideLayout7.xml"/><Relationship Id="rId10" Type="http://schemas.openxmlformats.org/officeDocument/2006/relationships/image" Target="../media/image3.jpeg"/><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png"/><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027" name="object 46"/>
          <p:cNvSpPr/>
          <p:nvPr>
            <p:custDataLst>
              <p:tags r:id="rId1"/>
            </p:custDataLst>
          </p:nvPr>
        </p:nvSpPr>
        <p:spPr>
          <a:xfrm>
            <a:off x="623570" y="4185285"/>
            <a:ext cx="6581140" cy="1379855"/>
          </a:xfrm>
          <a:prstGeom prst="rect">
            <a:avLst/>
          </a:prstGeom>
          <a:noFill/>
          <a:ln w="9525">
            <a:noFill/>
          </a:ln>
        </p:spPr>
        <p:txBody>
          <a:bodyPr lIns="0" tIns="0" rIns="0" bIns="0"/>
          <a:p>
            <a:pPr marL="0" marR="0" lvl="0" indent="215900" algn="l" defTabSz="914400" rtl="0" eaLnBrk="1" fontAlgn="base" latinLnBrk="0" hangingPunct="1">
              <a:lnSpc>
                <a:spcPct val="150000"/>
              </a:lnSpc>
              <a:spcBef>
                <a:spcPts val="0"/>
              </a:spcBef>
              <a:spcAft>
                <a:spcPct val="0"/>
              </a:spcAft>
              <a:buClrTx/>
              <a:buSzTx/>
              <a:buFont typeface="Arial" panose="020B0604020202020204" pitchFamily="34" charset="0"/>
              <a:buNone/>
              <a:defRPr/>
            </a:pPr>
            <a:r>
              <a:rPr lang="en-US" altLang="zh-CN" sz="1200" dirty="0">
                <a:latin typeface="微软雅黑" panose="020B0503020204020204" charset="-122"/>
                <a:ea typeface="微软雅黑" panose="020B0503020204020204" charset="-122"/>
                <a:cs typeface="微软雅黑" panose="020B0503020204020204" charset="-122"/>
              </a:rPr>
              <a:t>   </a:t>
            </a:r>
            <a:r>
              <a:rPr sz="900" dirty="0">
                <a:latin typeface="微软雅黑" panose="020B0503020204020204" charset="-122"/>
                <a:ea typeface="微软雅黑" panose="020B0503020204020204" charset="-122"/>
                <a:cs typeface="微软雅黑" panose="020B0503020204020204" charset="-122"/>
                <a:sym typeface="+mn-ea"/>
              </a:rPr>
              <a:t>FR-S3128GS-370P2</a:t>
            </a:r>
            <a:r>
              <a:rPr lang="en-US" sz="900" dirty="0">
                <a:latin typeface="微软雅黑" panose="020B0503020204020204" charset="-122"/>
                <a:ea typeface="微软雅黑" panose="020B0503020204020204" charset="-122"/>
                <a:cs typeface="微软雅黑" panose="020B0503020204020204" charset="-122"/>
                <a:sym typeface="+mn-ea"/>
              </a:rPr>
              <a:t>-C2</a:t>
            </a:r>
            <a:r>
              <a:rPr sz="900" dirty="0">
                <a:latin typeface="微软雅黑" panose="020B0503020204020204" charset="-122"/>
                <a:ea typeface="微软雅黑" panose="020B0503020204020204" charset="-122"/>
                <a:cs typeface="微软雅黑" panose="020B0503020204020204" charset="-122"/>
                <a:sym typeface="+mn-ea"/>
              </a:rPr>
              <a:t> is a high performance the second managed gigabit switch. Provides twenty-four 10/100/1000Mbps self-adaption RJ45 ports, plus four  gigabit  SFP ports, it can be used to link bandwidth higher upstream equipment. Support VLAN ACL based on port, easily implement network monitoring, traffic regulation, priority tag and traffic control. Support traditional STP/RSTP/MSTP 2 link protection technology; greatly improve the ability of fault tolerance, redundancy backup to ensure the stable operation of the network. Support ACL control based on the time, easy control the access time accurately. Support 802.1x authentication based on the port and MAC, easily set user access. Perfect QOS strategy and plenty of VLAN function.PoE ports can automatically detect and supply power with those IEEE 802.3at/af compliant Powered Devices (PD). In this situation, the electrical power is transmitted along with data in one single cable allowing you to expand your network where there are no power lines or outlets, where you wish to fix devices such as AP, IP Cameras or IP Phones, etc</a:t>
            </a:r>
            <a:endParaRPr sz="900" dirty="0">
              <a:latin typeface="微软雅黑" panose="020B0503020204020204" charset="-122"/>
              <a:ea typeface="微软雅黑" panose="020B0503020204020204" charset="-122"/>
              <a:cs typeface="微软雅黑" panose="020B0503020204020204" charset="-122"/>
              <a:sym typeface="+mn-ea"/>
            </a:endParaRPr>
          </a:p>
        </p:txBody>
      </p:sp>
      <p:grpSp>
        <p:nvGrpSpPr>
          <p:cNvPr id="1034" name="组合 3091"/>
          <p:cNvGrpSpPr/>
          <p:nvPr/>
        </p:nvGrpSpPr>
        <p:grpSpPr>
          <a:xfrm>
            <a:off x="0" y="131763"/>
            <a:ext cx="2822575" cy="714375"/>
            <a:chOff x="0" y="0"/>
            <a:chExt cx="4443" cy="1124"/>
          </a:xfrm>
        </p:grpSpPr>
        <p:sp>
          <p:nvSpPr>
            <p:cNvPr id="1039" name="矩形 19"/>
            <p:cNvSpPr/>
            <p:nvPr/>
          </p:nvSpPr>
          <p:spPr>
            <a:xfrm>
              <a:off x="0" y="0"/>
              <a:ext cx="785" cy="1125"/>
            </a:xfrm>
            <a:prstGeom prst="rect">
              <a:avLst/>
            </a:prstGeom>
            <a:solidFill>
              <a:srgbClr val="C00000"/>
            </a:solidFill>
            <a:ln w="9525">
              <a:noFill/>
            </a:ln>
          </p:spPr>
          <p:txBody>
            <a:bodyPr/>
            <a:p>
              <a:pPr>
                <a:buFont typeface="Arial" panose="020B0604020202020204" pitchFamily="34" charset="0"/>
                <a:buNone/>
              </a:pPr>
              <a:endParaRPr lang="zh-CN" altLang="en-US" sz="1800" dirty="0">
                <a:latin typeface="HarmonyOS Sans SC" panose="00000500000000000000" charset="-122"/>
                <a:ea typeface="HarmonyOS Sans SC" panose="00000500000000000000" charset="-122"/>
              </a:endParaRPr>
            </a:p>
          </p:txBody>
        </p:sp>
        <p:pic>
          <p:nvPicPr>
            <p:cNvPr id="1040" name="Picture 20" descr="C:\Users\Administrator\Desktop\未标题-1.png"/>
            <p:cNvPicPr>
              <a:picLocks noChangeAspect="1"/>
            </p:cNvPicPr>
            <p:nvPr/>
          </p:nvPicPr>
          <p:blipFill>
            <a:blip r:embed="rId2"/>
            <a:stretch>
              <a:fillRect/>
            </a:stretch>
          </p:blipFill>
          <p:spPr>
            <a:xfrm>
              <a:off x="1083" y="273"/>
              <a:ext cx="3360" cy="580"/>
            </a:xfrm>
            <a:prstGeom prst="rect">
              <a:avLst/>
            </a:prstGeom>
            <a:noFill/>
            <a:ln w="9525">
              <a:noFill/>
            </a:ln>
          </p:spPr>
        </p:pic>
      </p:grpSp>
      <p:sp>
        <p:nvSpPr>
          <p:cNvPr id="4" name="对角圆角矩形 11"/>
          <p:cNvSpPr/>
          <p:nvPr>
            <p:custDataLst>
              <p:tags r:id="rId3"/>
            </p:custDataLst>
          </p:nvPr>
        </p:nvSpPr>
        <p:spPr>
          <a:xfrm>
            <a:off x="623570" y="3801123"/>
            <a:ext cx="6623685" cy="366395"/>
          </a:xfrm>
          <a:custGeom>
            <a:avLst/>
            <a:gdLst>
              <a:gd name="txL" fmla="*/ 17436 w 5857875"/>
              <a:gd name="txT" fmla="*/ 17436 h 357187"/>
              <a:gd name="txR" fmla="*/ 5840439 w 5857875"/>
              <a:gd name="txB" fmla="*/ 339751 h 357187"/>
            </a:gdLst>
            <a:ahLst/>
            <a:cxnLst>
              <a:cxn ang="0">
                <a:pos x="11239399" y="178598"/>
              </a:cxn>
              <a:cxn ang="5898240">
                <a:pos x="5619739" y="357191"/>
              </a:cxn>
              <a:cxn ang="11796480">
                <a:pos x="0" y="178598"/>
              </a:cxn>
              <a:cxn ang="17694720">
                <a:pos x="5619739" y="0"/>
              </a:cxn>
            </a:cxnLst>
            <a:rect l="txL" t="txT" r="txR" b="txB"/>
            <a:pathLst>
              <a:path w="5857875" h="357187">
                <a:moveTo>
                  <a:pt x="59532" y="0"/>
                </a:moveTo>
                <a:lnTo>
                  <a:pt x="5857875" y="0"/>
                </a:lnTo>
                <a:lnTo>
                  <a:pt x="5857875" y="297655"/>
                </a:lnTo>
                <a:cubicBezTo>
                  <a:pt x="5857875" y="330533"/>
                  <a:pt x="5831221" y="357186"/>
                  <a:pt x="5798343" y="357187"/>
                </a:cubicBezTo>
                <a:lnTo>
                  <a:pt x="0" y="357187"/>
                </a:lnTo>
                <a:lnTo>
                  <a:pt x="0" y="59532"/>
                </a:lnTo>
                <a:cubicBezTo>
                  <a:pt x="0" y="26653"/>
                  <a:pt x="26653" y="0"/>
                  <a:pt x="59531" y="0"/>
                </a:cubicBezTo>
                <a:close/>
              </a:path>
            </a:pathLst>
          </a:custGeom>
          <a:solidFill>
            <a:srgbClr val="C00000"/>
          </a:solidFill>
          <a:ln w="9525">
            <a:noFill/>
          </a:ln>
        </p:spPr>
        <p:txBody>
          <a:bodyPr/>
          <a:p>
            <a:pPr lvl="0" eaLnBrk="1" hangingPunct="1"/>
            <a:endParaRPr lang="zh-CN" altLang="en-US" dirty="0">
              <a:latin typeface="微软雅黑" panose="020B0503020204020204" charset="-122"/>
              <a:ea typeface="微软雅黑" panose="020B0503020204020204" charset="-122"/>
            </a:endParaRPr>
          </a:p>
        </p:txBody>
      </p:sp>
      <p:sp>
        <p:nvSpPr>
          <p:cNvPr id="3091" name="矩形 6"/>
          <p:cNvSpPr/>
          <p:nvPr>
            <p:custDataLst>
              <p:tags r:id="rId4"/>
            </p:custDataLst>
          </p:nvPr>
        </p:nvSpPr>
        <p:spPr>
          <a:xfrm>
            <a:off x="623570" y="3811905"/>
            <a:ext cx="2104390" cy="374015"/>
          </a:xfrm>
          <a:prstGeom prst="rect">
            <a:avLst/>
          </a:prstGeom>
          <a:noFill/>
          <a:ln w="9525">
            <a:noFill/>
          </a:ln>
        </p:spPr>
        <p:txBody>
          <a:bodyPr wrap="square" anchor="t" anchorCtr="0">
            <a:noAutofit/>
          </a:bodyPr>
          <a:p>
            <a:pPr algn="l">
              <a:buNone/>
            </a:pPr>
            <a:r>
              <a:rPr lang="en-US" altLang="zh-CN" sz="1700" b="1" dirty="0">
                <a:solidFill>
                  <a:schemeClr val="bg1"/>
                </a:solidFill>
                <a:latin typeface="微软雅黑" panose="020B0503020204020204" charset="-122"/>
                <a:ea typeface="微软雅黑" panose="020B0503020204020204" charset="-122"/>
                <a:cs typeface="微软雅黑" panose="020B0503020204020204" charset="-122"/>
              </a:rPr>
              <a:t>  </a:t>
            </a:r>
            <a:r>
              <a:rPr lang="en-US" altLang="zh-CN" sz="1700" b="1" dirty="0">
                <a:solidFill>
                  <a:schemeClr val="bg1"/>
                </a:solidFill>
                <a:latin typeface="微软雅黑" panose="020B0503020204020204" charset="-122"/>
                <a:ea typeface="微软雅黑" panose="020B0503020204020204" charset="-122"/>
                <a:cs typeface="微软雅黑" panose="020B0503020204020204" charset="-122"/>
                <a:sym typeface="+mn-ea"/>
              </a:rPr>
              <a:t>Description</a:t>
            </a:r>
            <a:endParaRPr lang="zh-CN" altLang="en-US" sz="1700" b="1" dirty="0">
              <a:solidFill>
                <a:schemeClr val="bg1"/>
              </a:solidFill>
              <a:latin typeface="微软雅黑" panose="020B0503020204020204" charset="-122"/>
              <a:ea typeface="微软雅黑" panose="020B0503020204020204" charset="-122"/>
              <a:cs typeface="微软雅黑" panose="020B0503020204020204" charset="-122"/>
            </a:endParaRPr>
          </a:p>
          <a:p>
            <a:pPr algn="l">
              <a:buNone/>
            </a:pPr>
            <a:endParaRPr lang="zh-CN" altLang="en-US" sz="1700"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5" name="对角圆角矩形 11"/>
          <p:cNvSpPr/>
          <p:nvPr>
            <p:custDataLst>
              <p:tags r:id="rId5"/>
            </p:custDataLst>
          </p:nvPr>
        </p:nvSpPr>
        <p:spPr>
          <a:xfrm>
            <a:off x="607060" y="7013588"/>
            <a:ext cx="6623685" cy="366395"/>
          </a:xfrm>
          <a:custGeom>
            <a:avLst/>
            <a:gdLst>
              <a:gd name="txL" fmla="*/ 17436 w 5857875"/>
              <a:gd name="txT" fmla="*/ 17436 h 357187"/>
              <a:gd name="txR" fmla="*/ 5840439 w 5857875"/>
              <a:gd name="txB" fmla="*/ 339751 h 357187"/>
            </a:gdLst>
            <a:ahLst/>
            <a:cxnLst>
              <a:cxn ang="0">
                <a:pos x="11239399" y="178598"/>
              </a:cxn>
              <a:cxn ang="5898240">
                <a:pos x="5619739" y="357191"/>
              </a:cxn>
              <a:cxn ang="11796480">
                <a:pos x="0" y="178598"/>
              </a:cxn>
              <a:cxn ang="17694720">
                <a:pos x="5619739" y="0"/>
              </a:cxn>
            </a:cxnLst>
            <a:rect l="txL" t="txT" r="txR" b="txB"/>
            <a:pathLst>
              <a:path w="5857875" h="357187">
                <a:moveTo>
                  <a:pt x="59532" y="0"/>
                </a:moveTo>
                <a:lnTo>
                  <a:pt x="5857875" y="0"/>
                </a:lnTo>
                <a:lnTo>
                  <a:pt x="5857875" y="297655"/>
                </a:lnTo>
                <a:cubicBezTo>
                  <a:pt x="5857875" y="330533"/>
                  <a:pt x="5831221" y="357186"/>
                  <a:pt x="5798343" y="357187"/>
                </a:cubicBezTo>
                <a:lnTo>
                  <a:pt x="0" y="357187"/>
                </a:lnTo>
                <a:lnTo>
                  <a:pt x="0" y="59532"/>
                </a:lnTo>
                <a:cubicBezTo>
                  <a:pt x="0" y="26653"/>
                  <a:pt x="26653" y="0"/>
                  <a:pt x="59531" y="0"/>
                </a:cubicBezTo>
                <a:close/>
              </a:path>
            </a:pathLst>
          </a:custGeom>
          <a:solidFill>
            <a:srgbClr val="C00000"/>
          </a:solidFill>
          <a:ln w="9525">
            <a:noFill/>
          </a:ln>
        </p:spPr>
        <p:txBody>
          <a:bodyPr/>
          <a:p>
            <a:pPr lvl="0" eaLnBrk="1" hangingPunct="1"/>
            <a:endParaRPr lang="zh-CN" altLang="en-US" dirty="0">
              <a:latin typeface="微软雅黑" panose="020B0503020204020204" charset="-122"/>
              <a:ea typeface="微软雅黑" panose="020B0503020204020204" charset="-122"/>
            </a:endParaRPr>
          </a:p>
        </p:txBody>
      </p:sp>
      <p:sp>
        <p:nvSpPr>
          <p:cNvPr id="6" name="矩形 6"/>
          <p:cNvSpPr/>
          <p:nvPr>
            <p:custDataLst>
              <p:tags r:id="rId6"/>
            </p:custDataLst>
          </p:nvPr>
        </p:nvSpPr>
        <p:spPr>
          <a:xfrm>
            <a:off x="607060" y="7024370"/>
            <a:ext cx="1863090" cy="352425"/>
          </a:xfrm>
          <a:prstGeom prst="rect">
            <a:avLst/>
          </a:prstGeom>
          <a:noFill/>
          <a:ln w="9525">
            <a:noFill/>
          </a:ln>
        </p:spPr>
        <p:txBody>
          <a:bodyPr wrap="square" anchor="t" anchorCtr="0">
            <a:spAutoFit/>
          </a:bodyPr>
          <a:p>
            <a:pPr algn="l">
              <a:buNone/>
            </a:pPr>
            <a:r>
              <a:rPr lang="en-US" altLang="zh-CN" sz="1700" b="1" dirty="0">
                <a:solidFill>
                  <a:schemeClr val="bg1"/>
                </a:solidFill>
                <a:latin typeface="微软雅黑" panose="020B0503020204020204" charset="-122"/>
                <a:ea typeface="微软雅黑" panose="020B0503020204020204" charset="-122"/>
                <a:cs typeface="微软雅黑" panose="020B0503020204020204" charset="-122"/>
              </a:rPr>
              <a:t>  </a:t>
            </a:r>
            <a:r>
              <a:rPr lang="en-US" altLang="zh-CN" sz="1700" b="1" dirty="0">
                <a:solidFill>
                  <a:schemeClr val="bg1"/>
                </a:solidFill>
                <a:latin typeface="微软雅黑" panose="020B0503020204020204" charset="-122"/>
                <a:ea typeface="微软雅黑" panose="020B0503020204020204" charset="-122"/>
                <a:cs typeface="微软雅黑" panose="020B0503020204020204" charset="-122"/>
                <a:sym typeface="+mn-ea"/>
              </a:rPr>
              <a:t> </a:t>
            </a:r>
            <a:r>
              <a:rPr lang="en-US" altLang="zh-CN" sz="1700" b="1" dirty="0">
                <a:solidFill>
                  <a:schemeClr val="bg1"/>
                </a:solidFill>
                <a:latin typeface="微软雅黑" panose="020B0503020204020204" charset="-122"/>
                <a:ea typeface="微软雅黑" panose="020B0503020204020204" charset="-122"/>
                <a:cs typeface="微软雅黑" panose="020B0503020204020204" charset="-122"/>
                <a:sym typeface="+mn-ea"/>
              </a:rPr>
              <a:t>Features</a:t>
            </a:r>
            <a:endParaRPr lang="zh-CN" altLang="en-US" sz="1700"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2054" name="object 16"/>
          <p:cNvSpPr/>
          <p:nvPr>
            <p:custDataLst>
              <p:tags r:id="rId7"/>
            </p:custDataLst>
          </p:nvPr>
        </p:nvSpPr>
        <p:spPr>
          <a:xfrm>
            <a:off x="623570" y="7423785"/>
            <a:ext cx="7021195" cy="2846070"/>
          </a:xfrm>
          <a:prstGeom prst="rect">
            <a:avLst/>
          </a:prstGeom>
          <a:noFill/>
          <a:ln w="9525">
            <a:noFill/>
          </a:ln>
        </p:spPr>
        <p:txBody>
          <a:bodyPr lIns="0" tIns="0" rIns="0" bIns="0"/>
          <a:p>
            <a:pPr marR="0" lvl="0" algn="l" defTabSz="914400" rtl="0" eaLnBrk="1" fontAlgn="base" latinLnBrk="0" hangingPunct="1">
              <a:lnSpc>
                <a:spcPct val="150000"/>
              </a:lnSpc>
              <a:buClrTx/>
              <a:buSzTx/>
              <a:buChar char="Ø"/>
            </a:pPr>
            <a:r>
              <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rPr>
              <a:t>Supports PoE power up to 30W for each PoE port, total power up to 370W for all PoE ports</a:t>
            </a:r>
            <a:endPar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marR="0" lvl="0" algn="l" defTabSz="914400" rtl="0" eaLnBrk="1" fontAlgn="base" latinLnBrk="0" hangingPunct="1">
              <a:lnSpc>
                <a:spcPct val="150000"/>
              </a:lnSpc>
              <a:buClrTx/>
              <a:buSzTx/>
              <a:buChar char="Ø"/>
            </a:pPr>
            <a:r>
              <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rPr>
              <a:t>Supports IEEE802.3x flow control for Full-duplex Mode and backpressure for Half-duplex Mode</a:t>
            </a:r>
            <a:endPar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marR="0" lvl="0" algn="l" defTabSz="914400" rtl="0" eaLnBrk="1" fontAlgn="base" latinLnBrk="0" hangingPunct="1">
              <a:lnSpc>
                <a:spcPct val="150000"/>
              </a:lnSpc>
              <a:buClrTx/>
              <a:buSzTx/>
              <a:buChar char="Ø"/>
            </a:pPr>
            <a:r>
              <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rPr>
              <a:t>Supports MAC address auto-learning and auto-aging</a:t>
            </a:r>
            <a:endPar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marR="0" lvl="0" algn="l" defTabSz="914400" rtl="0" eaLnBrk="1" fontAlgn="base" latinLnBrk="0" hangingPunct="1">
              <a:lnSpc>
                <a:spcPct val="150000"/>
              </a:lnSpc>
              <a:buClrTx/>
              <a:buSzTx/>
              <a:buChar char="Ø"/>
            </a:pPr>
            <a:r>
              <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rPr>
              <a:t>Store and forward mode operates</a:t>
            </a:r>
            <a:endPar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marR="0" lvl="0" algn="l" defTabSz="914400" rtl="0" eaLnBrk="1" fontAlgn="base" latinLnBrk="0" hangingPunct="1">
              <a:lnSpc>
                <a:spcPct val="150000"/>
              </a:lnSpc>
              <a:buClrTx/>
              <a:buSzTx/>
              <a:buChar char="Ø"/>
            </a:pPr>
            <a:r>
              <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rPr>
              <a:t>Support SNMP/RMON/TELENT</a:t>
            </a:r>
            <a:endPar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marR="0" lvl="0" algn="l" defTabSz="914400" rtl="0" eaLnBrk="1" fontAlgn="base" latinLnBrk="0" hangingPunct="1">
              <a:lnSpc>
                <a:spcPct val="150000"/>
              </a:lnSpc>
              <a:buClrTx/>
              <a:buSzTx/>
              <a:buChar char="Ø"/>
            </a:pPr>
            <a:r>
              <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rPr>
              <a:t>Support IEEE802.1p Priority Queues</a:t>
            </a:r>
            <a:endPar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marR="0" lvl="0" algn="l" defTabSz="914400" rtl="0" eaLnBrk="1" fontAlgn="base" latinLnBrk="0" hangingPunct="1">
              <a:lnSpc>
                <a:spcPct val="150000"/>
              </a:lnSpc>
              <a:buClrTx/>
              <a:buSzTx/>
              <a:buChar char="Ø"/>
            </a:pPr>
            <a:r>
              <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rPr>
              <a:t>Support Storm Control</a:t>
            </a:r>
            <a:endPar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marR="0" lvl="0" algn="l" defTabSz="914400" rtl="0" eaLnBrk="1" fontAlgn="base" latinLnBrk="0" hangingPunct="1">
              <a:lnSpc>
                <a:spcPct val="150000"/>
              </a:lnSpc>
              <a:buClrTx/>
              <a:buSzTx/>
              <a:buChar char="Ø"/>
            </a:pPr>
            <a:r>
              <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rPr>
              <a:t>Support QoS、Port Mirroring、Link Aggregation Protocol</a:t>
            </a:r>
            <a:endPar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marR="0" lvl="0" algn="l" defTabSz="914400" rtl="0" eaLnBrk="1" fontAlgn="base" latinLnBrk="0" hangingPunct="1">
              <a:lnSpc>
                <a:spcPct val="150000"/>
              </a:lnSpc>
              <a:buClrTx/>
              <a:buSzTx/>
              <a:buChar char="Ø"/>
            </a:pPr>
            <a:r>
              <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rPr>
              <a:t>LED indicators for monitoring PSE, Link/Activity/Speed</a:t>
            </a:r>
            <a:endPar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marR="0" lvl="0" algn="l" defTabSz="914400" rtl="0" eaLnBrk="1" fontAlgn="base" latinLnBrk="0" hangingPunct="1">
              <a:lnSpc>
                <a:spcPct val="150000"/>
              </a:lnSpc>
              <a:buClrTx/>
              <a:buSzTx/>
              <a:buChar char="Ø"/>
            </a:pPr>
            <a:r>
              <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rPr>
              <a:t>Web-based Management Support</a:t>
            </a:r>
            <a:endPar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endParaRPr>
          </a:p>
        </p:txBody>
      </p:sp>
      <p:sp>
        <p:nvSpPr>
          <p:cNvPr id="14" name="对角圆角矩形 11"/>
          <p:cNvSpPr/>
          <p:nvPr>
            <p:custDataLst>
              <p:tags r:id="rId8"/>
            </p:custDataLst>
          </p:nvPr>
        </p:nvSpPr>
        <p:spPr>
          <a:xfrm>
            <a:off x="687705" y="1315085"/>
            <a:ext cx="6623685" cy="768985"/>
          </a:xfrm>
          <a:prstGeom prst="roundRect">
            <a:avLst/>
          </a:prstGeom>
          <a:solidFill>
            <a:srgbClr val="C00000"/>
          </a:solidFill>
          <a:ln w="9525">
            <a:noFill/>
          </a:ln>
        </p:spPr>
        <p:txBody>
          <a:bodyPr anchor="ctr" anchorCtr="0"/>
          <a:p>
            <a:pPr marL="36195" algn="l">
              <a:lnSpc>
                <a:spcPct val="100000"/>
              </a:lnSpc>
              <a:buNone/>
            </a:pPr>
            <a:r>
              <a:rPr lang="en-US" altLang="zh-CN" sz="1600" dirty="0">
                <a:solidFill>
                  <a:schemeClr val="bg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Datasheet|24 GE +4 SFP L2 </a:t>
            </a:r>
            <a:r>
              <a:rPr lang="en-US" altLang="zh-CN" sz="1600" dirty="0">
                <a:solidFill>
                  <a:schemeClr val="bg1"/>
                </a:solidFill>
                <a:latin typeface="微软雅黑" panose="020B0503020204020204" charset="-122"/>
                <a:ea typeface="微软雅黑" panose="020B0503020204020204" charset="-122"/>
                <a:cs typeface="微软雅黑" panose="020B0503020204020204" charset="-122"/>
                <a:sym typeface="+mn-ea"/>
              </a:rPr>
              <a:t>Managed</a:t>
            </a:r>
            <a:r>
              <a:rPr lang="en-US" altLang="zh-CN" sz="1600" dirty="0">
                <a:solidFill>
                  <a:schemeClr val="bg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 PoE Switch</a:t>
            </a:r>
            <a:endParaRPr lang="zh-CN" altLang="en-US" sz="1600" dirty="0">
              <a:solidFill>
                <a:schemeClr val="bg1"/>
              </a:solidFill>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marL="36195" algn="l">
              <a:lnSpc>
                <a:spcPct val="100000"/>
              </a:lnSpc>
              <a:buNone/>
            </a:pPr>
            <a:r>
              <a:rPr lang="en-US" altLang="zh-CN" sz="1800" b="1" dirty="0">
                <a:solidFill>
                  <a:schemeClr val="bg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FR-S3128GS-370P2-C2</a:t>
            </a:r>
            <a:endParaRPr lang="en-US" altLang="zh-CN" sz="1800" b="1" dirty="0">
              <a:solidFill>
                <a:schemeClr val="bg1"/>
              </a:solidFill>
              <a:latin typeface="微软雅黑" panose="020B0503020204020204" charset="-122"/>
              <a:ea typeface="微软雅黑" panose="020B0503020204020204" charset="-122"/>
              <a:cs typeface="微软雅黑" panose="020B0503020204020204" charset="-122"/>
              <a:sym typeface="宋体" panose="02010600030101010101" pitchFamily="2" charset="-122"/>
            </a:endParaRPr>
          </a:p>
        </p:txBody>
      </p:sp>
      <p:sp>
        <p:nvSpPr>
          <p:cNvPr id="7" name="TextBox 24"/>
          <p:cNvSpPr txBox="1"/>
          <p:nvPr/>
        </p:nvSpPr>
        <p:spPr>
          <a:xfrm>
            <a:off x="284163" y="10323513"/>
            <a:ext cx="2316480" cy="306705"/>
          </a:xfrm>
          <a:prstGeom prst="rect">
            <a:avLst/>
          </a:prstGeom>
          <a:noFill/>
          <a:ln w="9525">
            <a:noFill/>
          </a:ln>
        </p:spPr>
        <p:txBody>
          <a:bodyPr wrap="none">
            <a:spAutoFit/>
          </a:bodyPr>
          <a:p>
            <a:pPr>
              <a:buNone/>
            </a:pPr>
            <a:r>
              <a:rPr lang="zh-CN" altLang="en-US" sz="1400" b="1" dirty="0">
                <a:solidFill>
                  <a:schemeClr val="bg1"/>
                </a:solidFill>
                <a:latin typeface="微软雅黑" panose="020B0503020204020204" charset="-122"/>
                <a:ea typeface="微软雅黑" panose="020B0503020204020204" charset="-122"/>
              </a:rPr>
              <a:t>湖南恒茂高科股份有限公司</a:t>
            </a:r>
            <a:endParaRPr lang="zh-CN" altLang="en-US" sz="1400" b="1" dirty="0">
              <a:solidFill>
                <a:schemeClr val="bg1"/>
              </a:solidFill>
              <a:latin typeface="微软雅黑" panose="020B0503020204020204" charset="-122"/>
              <a:ea typeface="微软雅黑" panose="020B0503020204020204" charset="-122"/>
            </a:endParaRPr>
          </a:p>
        </p:txBody>
      </p:sp>
      <p:pic>
        <p:nvPicPr>
          <p:cNvPr id="10" name="Picture 21" descr="C:\Users\Administrator\Desktop\2.png"/>
          <p:cNvPicPr>
            <a:picLocks noChangeAspect="1"/>
          </p:cNvPicPr>
          <p:nvPr/>
        </p:nvPicPr>
        <p:blipFill>
          <a:blip r:embed="rId9"/>
          <a:stretch>
            <a:fillRect/>
          </a:stretch>
        </p:blipFill>
        <p:spPr>
          <a:xfrm>
            <a:off x="0" y="10274300"/>
            <a:ext cx="7199313" cy="419100"/>
          </a:xfrm>
          <a:prstGeom prst="rect">
            <a:avLst/>
          </a:prstGeom>
          <a:noFill/>
          <a:ln w="9525">
            <a:noFill/>
          </a:ln>
        </p:spPr>
      </p:pic>
      <p:sp>
        <p:nvSpPr>
          <p:cNvPr id="11" name="TextBox 24"/>
          <p:cNvSpPr txBox="1"/>
          <p:nvPr/>
        </p:nvSpPr>
        <p:spPr>
          <a:xfrm>
            <a:off x="284480" y="10323830"/>
            <a:ext cx="4999355" cy="306705"/>
          </a:xfrm>
          <a:prstGeom prst="rect">
            <a:avLst/>
          </a:prstGeom>
          <a:noFill/>
          <a:ln w="9525">
            <a:noFill/>
          </a:ln>
        </p:spPr>
        <p:txBody>
          <a:bodyPr wrap="square">
            <a:spAutoFit/>
          </a:bodyPr>
          <a:p>
            <a:pPr>
              <a:buNone/>
            </a:pPr>
            <a:r>
              <a:rPr lang="en-US" altLang="zh-CN" sz="1400" b="1" dirty="0">
                <a:solidFill>
                  <a:schemeClr val="bg1"/>
                </a:solidFill>
                <a:latin typeface="微软雅黑" panose="020B0503020204020204" charset="-122"/>
                <a:ea typeface="微软雅黑" panose="020B0503020204020204" charset="-122"/>
              </a:rPr>
              <a:t>HUNAN FULLRIVER HIGH TECHNOLOGY C</a:t>
            </a:r>
            <a:r>
              <a:rPr lang="en-US" altLang="zh-CN" sz="1400" b="1" dirty="0">
                <a:solidFill>
                  <a:schemeClr val="bg1"/>
                </a:solidFill>
                <a:latin typeface="微软雅黑" panose="020B0503020204020204" charset="-122"/>
                <a:ea typeface="微软雅黑" panose="020B0503020204020204" charset="-122"/>
              </a:rPr>
              <a:t>O.,LTD.</a:t>
            </a:r>
            <a:endParaRPr lang="en-US" altLang="zh-CN" sz="1400" b="1" dirty="0">
              <a:solidFill>
                <a:schemeClr val="bg1"/>
              </a:solidFill>
              <a:latin typeface="微软雅黑" panose="020B0503020204020204" charset="-122"/>
              <a:ea typeface="微软雅黑" panose="020B0503020204020204" charset="-122"/>
            </a:endParaRPr>
          </a:p>
        </p:txBody>
      </p:sp>
      <p:pic>
        <p:nvPicPr>
          <p:cNvPr id="3" name="图片 2" descr="348c20606259f24ba0b9bb7a51fe1ec"/>
          <p:cNvPicPr>
            <a:picLocks noChangeAspect="1"/>
          </p:cNvPicPr>
          <p:nvPr/>
        </p:nvPicPr>
        <p:blipFill>
          <a:blip r:embed="rId10"/>
          <a:stretch>
            <a:fillRect/>
          </a:stretch>
        </p:blipFill>
        <p:spPr>
          <a:xfrm>
            <a:off x="2120900" y="2615565"/>
            <a:ext cx="3709670" cy="909320"/>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grpSp>
        <p:nvGrpSpPr>
          <p:cNvPr id="2060" name="组合 5134"/>
          <p:cNvGrpSpPr/>
          <p:nvPr/>
        </p:nvGrpSpPr>
        <p:grpSpPr>
          <a:xfrm>
            <a:off x="4838700" y="90488"/>
            <a:ext cx="2730500" cy="503237"/>
            <a:chOff x="0" y="0"/>
            <a:chExt cx="4300" cy="1124"/>
          </a:xfrm>
        </p:grpSpPr>
        <p:sp>
          <p:nvSpPr>
            <p:cNvPr id="2128" name="矩形 19"/>
            <p:cNvSpPr/>
            <p:nvPr/>
          </p:nvSpPr>
          <p:spPr>
            <a:xfrm>
              <a:off x="3516" y="0"/>
              <a:ext cx="785" cy="1125"/>
            </a:xfrm>
            <a:prstGeom prst="rect">
              <a:avLst/>
            </a:prstGeom>
            <a:solidFill>
              <a:srgbClr val="C00000"/>
            </a:solidFill>
            <a:ln w="9525">
              <a:noFill/>
            </a:ln>
          </p:spPr>
          <p:txBody>
            <a:bodyPr lIns="90170" tIns="46990" rIns="90170" bIns="46990"/>
            <a:p>
              <a:pPr>
                <a:buFont typeface="Arial" panose="020B0604020202020204" pitchFamily="34" charset="0"/>
                <a:buNone/>
              </a:pPr>
              <a:endParaRPr lang="zh-CN" altLang="en-US" sz="1800" dirty="0">
                <a:latin typeface="HarmonyOS Sans SC" panose="00000500000000000000" charset="-122"/>
                <a:ea typeface="HarmonyOS Sans SC" panose="00000500000000000000" charset="-122"/>
              </a:endParaRPr>
            </a:p>
          </p:txBody>
        </p:sp>
        <p:pic>
          <p:nvPicPr>
            <p:cNvPr id="2129" name="Picture 20" descr="C:\Users\Administrator\Desktop\未标题-1.png"/>
            <p:cNvPicPr>
              <a:picLocks noChangeAspect="1"/>
            </p:cNvPicPr>
            <p:nvPr/>
          </p:nvPicPr>
          <p:blipFill>
            <a:blip r:embed="rId1"/>
            <a:stretch>
              <a:fillRect/>
            </a:stretch>
          </p:blipFill>
          <p:spPr>
            <a:xfrm>
              <a:off x="0" y="227"/>
              <a:ext cx="3360" cy="580"/>
            </a:xfrm>
            <a:prstGeom prst="rect">
              <a:avLst/>
            </a:prstGeom>
            <a:noFill/>
            <a:ln w="9525">
              <a:noFill/>
            </a:ln>
          </p:spPr>
        </p:pic>
      </p:grpSp>
      <p:sp>
        <p:nvSpPr>
          <p:cNvPr id="4" name="对角圆角矩形 11"/>
          <p:cNvSpPr/>
          <p:nvPr>
            <p:custDataLst>
              <p:tags r:id="rId2"/>
            </p:custDataLst>
          </p:nvPr>
        </p:nvSpPr>
        <p:spPr>
          <a:xfrm>
            <a:off x="623570" y="724548"/>
            <a:ext cx="6623685" cy="366395"/>
          </a:xfrm>
          <a:custGeom>
            <a:avLst/>
            <a:gdLst>
              <a:gd name="txL" fmla="*/ 17436 w 5857875"/>
              <a:gd name="txT" fmla="*/ 17436 h 357187"/>
              <a:gd name="txR" fmla="*/ 5840439 w 5857875"/>
              <a:gd name="txB" fmla="*/ 339751 h 357187"/>
            </a:gdLst>
            <a:ahLst/>
            <a:cxnLst>
              <a:cxn ang="0">
                <a:pos x="11239399" y="178598"/>
              </a:cxn>
              <a:cxn ang="5898240">
                <a:pos x="5619739" y="357191"/>
              </a:cxn>
              <a:cxn ang="11796480">
                <a:pos x="0" y="178598"/>
              </a:cxn>
              <a:cxn ang="17694720">
                <a:pos x="5619739" y="0"/>
              </a:cxn>
            </a:cxnLst>
            <a:rect l="txL" t="txT" r="txR" b="txB"/>
            <a:pathLst>
              <a:path w="5857875" h="357187">
                <a:moveTo>
                  <a:pt x="59532" y="0"/>
                </a:moveTo>
                <a:lnTo>
                  <a:pt x="5857875" y="0"/>
                </a:lnTo>
                <a:lnTo>
                  <a:pt x="5857875" y="297655"/>
                </a:lnTo>
                <a:cubicBezTo>
                  <a:pt x="5857875" y="330533"/>
                  <a:pt x="5831221" y="357186"/>
                  <a:pt x="5798343" y="357187"/>
                </a:cubicBezTo>
                <a:lnTo>
                  <a:pt x="0" y="357187"/>
                </a:lnTo>
                <a:lnTo>
                  <a:pt x="0" y="59532"/>
                </a:lnTo>
                <a:cubicBezTo>
                  <a:pt x="0" y="26653"/>
                  <a:pt x="26653" y="0"/>
                  <a:pt x="59531" y="0"/>
                </a:cubicBezTo>
                <a:close/>
              </a:path>
            </a:pathLst>
          </a:custGeom>
          <a:solidFill>
            <a:srgbClr val="C00000"/>
          </a:solidFill>
          <a:ln w="9525">
            <a:noFill/>
          </a:ln>
        </p:spPr>
        <p:txBody>
          <a:bodyPr/>
          <a:p>
            <a:pPr lvl="0" eaLnBrk="1" hangingPunct="1"/>
            <a:endParaRPr lang="zh-CN" altLang="en-US" dirty="0">
              <a:latin typeface="微软雅黑" panose="020B0503020204020204" charset="-122"/>
              <a:ea typeface="微软雅黑" panose="020B0503020204020204" charset="-122"/>
            </a:endParaRPr>
          </a:p>
        </p:txBody>
      </p:sp>
      <p:sp>
        <p:nvSpPr>
          <p:cNvPr id="3091" name="矩形 6"/>
          <p:cNvSpPr/>
          <p:nvPr>
            <p:custDataLst>
              <p:tags r:id="rId3"/>
            </p:custDataLst>
          </p:nvPr>
        </p:nvSpPr>
        <p:spPr>
          <a:xfrm>
            <a:off x="623570" y="735013"/>
            <a:ext cx="1709420" cy="352425"/>
          </a:xfrm>
          <a:prstGeom prst="rect">
            <a:avLst/>
          </a:prstGeom>
          <a:noFill/>
          <a:ln w="9525">
            <a:noFill/>
          </a:ln>
        </p:spPr>
        <p:txBody>
          <a:bodyPr wrap="none" anchor="t" anchorCtr="0">
            <a:spAutoFit/>
          </a:bodyPr>
          <a:p>
            <a:pPr algn="l">
              <a:buNone/>
            </a:pPr>
            <a:r>
              <a:rPr lang="en-US" altLang="zh-CN" sz="1700" b="1" dirty="0">
                <a:solidFill>
                  <a:schemeClr val="bg1"/>
                </a:solidFill>
                <a:latin typeface="微软雅黑" panose="020B0503020204020204" charset="-122"/>
                <a:ea typeface="微软雅黑" panose="020B0503020204020204" charset="-122"/>
                <a:cs typeface="微软雅黑" panose="020B0503020204020204" charset="-122"/>
              </a:rPr>
              <a:t>  </a:t>
            </a:r>
            <a:r>
              <a:rPr lang="en-US" altLang="zh-CN" sz="1700" b="1" dirty="0">
                <a:solidFill>
                  <a:schemeClr val="bg1"/>
                </a:solidFill>
                <a:latin typeface="微软雅黑" panose="020B0503020204020204" charset="-122"/>
                <a:ea typeface="微软雅黑" panose="020B0503020204020204" charset="-122"/>
                <a:cs typeface="HarmonyOS Sans SC" panose="00000500000000000000" charset="-122"/>
                <a:sym typeface="+mn-ea"/>
              </a:rPr>
              <a:t>Specification</a:t>
            </a:r>
            <a:endParaRPr lang="en-US" altLang="zh-CN" sz="1700" b="1" dirty="0">
              <a:solidFill>
                <a:schemeClr val="bg1"/>
              </a:solidFill>
              <a:latin typeface="微软雅黑" panose="020B0503020204020204" charset="-122"/>
              <a:ea typeface="微软雅黑" panose="020B0503020204020204" charset="-122"/>
              <a:cs typeface="微软雅黑" panose="020B0503020204020204" charset="-122"/>
            </a:endParaRPr>
          </a:p>
        </p:txBody>
      </p:sp>
      <p:graphicFrame>
        <p:nvGraphicFramePr>
          <p:cNvPr id="5138" name="Group 18"/>
          <p:cNvGraphicFramePr>
            <a:graphicFrameLocks noGrp="1"/>
          </p:cNvGraphicFramePr>
          <p:nvPr>
            <p:custDataLst>
              <p:tags r:id="rId4"/>
            </p:custDataLst>
          </p:nvPr>
        </p:nvGraphicFramePr>
        <p:xfrm>
          <a:off x="976630" y="1243965"/>
          <a:ext cx="5800725" cy="8814435"/>
        </p:xfrm>
        <a:graphic>
          <a:graphicData uri="http://schemas.openxmlformats.org/drawingml/2006/table">
            <a:tbl>
              <a:tblPr/>
              <a:tblGrid>
                <a:gridCol w="760730"/>
                <a:gridCol w="947420"/>
                <a:gridCol w="4092575"/>
              </a:tblGrid>
              <a:tr h="332740">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kumimoji="0" lang="en-US" altLang="zh-CN"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rPr>
                        <a:t>Model</a:t>
                      </a:r>
                      <a:endParaRPr kumimoji="0" lang="en-US" altLang="zh-CN"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hMerge="1">
                  <a:tcPr/>
                </a:tc>
                <a:tc>
                  <a:txBody>
                    <a:bodyPr/>
                    <a:p>
                      <a:pPr marL="0" marR="0" lvl="0" algn="l" defTabSz="914400" rtl="0" eaLnBrk="0" fontAlgn="base" latinLnBrk="0" hangingPunct="0">
                        <a:lnSpc>
                          <a:spcPct val="100000"/>
                        </a:lnSpc>
                        <a:spcBef>
                          <a:spcPct val="20000"/>
                        </a:spcBef>
                        <a:buClrTx/>
                        <a:buSzTx/>
                        <a:buFont typeface="Arial" panose="020B0604020202020204" pitchFamily="34" charset="0"/>
                        <a:buNone/>
                      </a:pPr>
                      <a:r>
                        <a:rPr lang="en-US" altLang="zh-CN" sz="1000" smtClean="0">
                          <a:ln>
                            <a:noFill/>
                          </a:ln>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rPr>
                        <a:t>FR-S3128GS-370P2-C2</a:t>
                      </a:r>
                      <a:endParaRPr lang="en-US" altLang="zh-CN" sz="1000" smtClean="0">
                        <a:ln>
                          <a:noFill/>
                        </a:ln>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endParaRPr>
                    </a:p>
                  </a:txBody>
                  <a:tcPr marL="89782" marR="89782" marT="45718" marB="45718"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332105">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kumimoji="0" lang="en-US" altLang="zh-CN"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rPr>
                        <a:t>Chipset</a:t>
                      </a:r>
                      <a:endParaRPr kumimoji="0" lang="en-US" altLang="zh-CN"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hMerge="1">
                  <a:tcPr/>
                </a:tc>
                <a:tc>
                  <a:txBody>
                    <a:bodyPr/>
                    <a:p>
                      <a:pPr indent="0">
                        <a:buNone/>
                      </a:pPr>
                      <a:r>
                        <a:rPr lang="en-US" altLang="zh-CN" sz="1000" dirty="0">
                          <a:latin typeface="微软雅黑" panose="020B0503020204020204" charset="-122"/>
                          <a:ea typeface="微软雅黑" panose="020B0503020204020204" charset="-122"/>
                          <a:cs typeface="宋体" panose="02010600030101010101" pitchFamily="2" charset="-122"/>
                          <a:sym typeface="+mn-ea"/>
                        </a:rPr>
                        <a:t>RTL8382M+2*RTL8218D+RTL8214+3*IP808AR</a:t>
                      </a:r>
                      <a:endParaRPr kumimoji="0" lang="en-US" altLang="zh-CN" sz="1000" b="0" i="0" u="none" strike="noStrike" cap="none" normalizeH="0" baseline="0" dirty="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89782" marR="89782" marT="45718" marB="45718"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441960">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kumimoji="0" lang="en-US" altLang="zh-CN"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rPr>
                        <a:t>Standards</a:t>
                      </a:r>
                      <a:endParaRPr kumimoji="0" lang="en-US" altLang="zh-CN"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hMerge="1">
                  <a:tcPr/>
                </a:tc>
                <a:tc>
                  <a:txBody>
                    <a:bodyPr/>
                    <a:p>
                      <a:pPr indent="0">
                        <a:buNone/>
                      </a:pPr>
                      <a:r>
                        <a:rPr sz="1000" dirty="0">
                          <a:solidFill>
                            <a:srgbClr val="000000"/>
                          </a:solidFill>
                          <a:latin typeface="微软雅黑" panose="020B0503020204020204" charset="-122"/>
                          <a:ea typeface="微软雅黑" panose="020B0503020204020204" charset="-122"/>
                          <a:cs typeface="微软雅黑" panose="020B0503020204020204" charset="-122"/>
                          <a:sym typeface="+mn-ea"/>
                        </a:rPr>
                        <a:t>IEEE 802.3i，IEEE 802.3u，IEEE 802.3ab，IEEE802.3x，IEEE802.3z，IEEE802.3ad，IEEE802.1P，IEEE802.1Q IEEE802.3at,IEEE802.3af</a:t>
                      </a:r>
                      <a:endParaRPr kumimoji="0" lang="en-US" altLang="zh-CN" sz="1000" b="0"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txBody>
                  <a:tcPr marL="89782" marR="89782" marT="45718" marB="45718"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579120">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kumimoji="0" lang="en-US" altLang="zh-CN"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rPr>
                        <a:t>Ports</a:t>
                      </a:r>
                      <a:endParaRPr kumimoji="0" lang="en-US" altLang="zh-CN"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hMerge="1">
                  <a:tcPr/>
                </a:tc>
                <a:tc>
                  <a:txBody>
                    <a:bodyPr/>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en-US" sz="1000" dirty="0" smtClean="0">
                          <a:ln>
                            <a:noFill/>
                          </a:ln>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rPr>
                        <a:t>24 x 10/100/1000Mbps ports</a:t>
                      </a:r>
                      <a:endParaRPr kumimoji="0" lang="en-US" sz="1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en-US" sz="1000" dirty="0" smtClean="0">
                          <a:ln>
                            <a:noFill/>
                          </a:ln>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rPr>
                        <a:t>4 x 1000Mbps SFP ports</a:t>
                      </a:r>
                      <a:endParaRPr kumimoji="0" lang="en-US" sz="1000" b="0" i="0" u="none" strike="noStrike" kern="1200" cap="none" normalizeH="0" baseline="0" dirty="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lang="en-US" sz="1000" dirty="0" smtClean="0">
                          <a:ln>
                            <a:noFill/>
                          </a:ln>
                          <a:effectLst/>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rPr>
                        <a:t>1 x  Console port</a:t>
                      </a:r>
                      <a:endParaRPr kumimoji="0" lang="en-US" altLang="zh-CN" sz="1000" b="0"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txBody>
                  <a:tcPr marL="89782" marR="89782" marT="45718" marB="45718"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804545">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lang="en-US" altLang="zh-CN" sz="1000" b="1" smtClean="0">
                          <a:ln>
                            <a:noFill/>
                          </a:ln>
                          <a:effectLst/>
                          <a:latin typeface="微软雅黑" panose="020B0503020204020204" charset="-122"/>
                          <a:ea typeface="微软雅黑" panose="020B0503020204020204" charset="-122"/>
                          <a:sym typeface="宋体" panose="02010600030101010101" pitchFamily="2" charset="-122"/>
                        </a:rPr>
                        <a:t>Network Media(Cable)</a:t>
                      </a:r>
                      <a:endParaRPr kumimoji="0" lang="zh-CN" altLang="en-US"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hMerge="1">
                  <a:tcPr/>
                </a:tc>
                <a:tc>
                  <a:txBody>
                    <a:bodyPr/>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en-US" sz="1000" dirty="0" smtClean="0">
                          <a:ln>
                            <a:noFill/>
                          </a:ln>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rPr>
                        <a:t>10Base-T: UTP category 3, 4, 5 cable (maximum 100m)</a:t>
                      </a:r>
                      <a:br>
                        <a:rPr lang="en-US" sz="1000" dirty="0" smtClean="0">
                          <a:ln>
                            <a:noFill/>
                          </a:ln>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rPr>
                      </a:br>
                      <a:r>
                        <a:rPr lang="en-US" sz="1000" dirty="0" smtClean="0">
                          <a:ln>
                            <a:noFill/>
                          </a:ln>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rPr>
                        <a:t>100Base-Tx: UTP category 5, 5e cable (maximum 100m) </a:t>
                      </a:r>
                      <a:br>
                        <a:rPr lang="en-US" sz="1000" dirty="0" smtClean="0">
                          <a:ln>
                            <a:noFill/>
                          </a:ln>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rPr>
                      </a:br>
                      <a:r>
                        <a:rPr lang="en-US" sz="1000" dirty="0" smtClean="0">
                          <a:ln>
                            <a:noFill/>
                          </a:ln>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rPr>
                        <a:t>1000Base-T: UTP category 5e, 6 cable (maximum 100m)</a:t>
                      </a:r>
                      <a:endParaRPr kumimoji="0" lang="en-US" sz="1000" b="0" i="0" u="none" strike="noStrike" kern="1200" cap="none" normalizeH="0" baseline="0" dirty="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pPr>
                      <a:r>
                        <a:rPr lang="en-US" sz="1000" dirty="0" smtClean="0">
                          <a:ln>
                            <a:noFill/>
                          </a:ln>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rPr>
                        <a:t>1000Base-X: MMF,SMF</a:t>
                      </a:r>
                      <a:endParaRPr kumimoji="0" lang="en-US" altLang="zh-CN" sz="1000" b="0"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txBody>
                  <a:tcPr marL="89782" marR="89782" marT="45718" marB="45718"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329565">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lang="zh-CN" altLang="en-US" sz="1000" b="1" smtClean="0">
                          <a:ln>
                            <a:noFill/>
                          </a:ln>
                          <a:effectLst/>
                          <a:latin typeface="微软雅黑" panose="020B0503020204020204" charset="-122"/>
                          <a:ea typeface="微软雅黑" panose="020B0503020204020204" charset="-122"/>
                          <a:sym typeface="宋体" panose="02010600030101010101" pitchFamily="2" charset="-122"/>
                        </a:rPr>
                        <a:t>Transfer Method</a:t>
                      </a:r>
                      <a:endParaRPr kumimoji="0" lang="zh-CN" altLang="en-US"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hMerge="1">
                  <a:tcPr/>
                </a:tc>
                <a:tc>
                  <a:txBody>
                    <a:bodyPr/>
                    <a:p>
                      <a:pPr algn="l">
                        <a:spcBef>
                          <a:spcPct val="20000"/>
                        </a:spcBef>
                        <a:buClrTx/>
                        <a:buSzTx/>
                      </a:pPr>
                      <a:r>
                        <a:rPr lang="en-US" altLang="zh-CN" sz="1000" smtClean="0">
                          <a:ln>
                            <a:noFill/>
                          </a:ln>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rPr>
                        <a:t>Store-and-Forward</a:t>
                      </a:r>
                      <a:endParaRPr kumimoji="0" lang="en-US" altLang="zh-CN" sz="1000" b="0" i="0" u="none" strike="noStrike" cap="none" normalizeH="0" baseline="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endParaRPr>
                    </a:p>
                  </a:txBody>
                  <a:tcPr marL="89782" marR="89782" marT="45718" marB="45718"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276860">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lang="zh-CN" altLang="en-US" sz="1000" b="1" smtClean="0">
                          <a:ln>
                            <a:noFill/>
                          </a:ln>
                          <a:effectLst/>
                          <a:latin typeface="微软雅黑" panose="020B0503020204020204" charset="-122"/>
                          <a:ea typeface="微软雅黑" panose="020B0503020204020204" charset="-122"/>
                          <a:cs typeface="微软雅黑" panose="020B0503020204020204" charset="-122"/>
                          <a:sym typeface="宋体" panose="02010600030101010101" pitchFamily="2" charset="-122"/>
                        </a:rPr>
                        <a:t>MAC Address Table</a:t>
                      </a:r>
                      <a:endParaRPr kumimoji="0" lang="zh-CN" altLang="en-US" sz="10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hMerge="1">
                  <a:tcPr/>
                </a:tc>
                <a:tc>
                  <a:txBody>
                    <a:bodyPr/>
                    <a:p>
                      <a:pPr algn="l">
                        <a:spcBef>
                          <a:spcPct val="20000"/>
                        </a:spcBef>
                        <a:buClrTx/>
                        <a:buSzTx/>
                      </a:pPr>
                      <a:r>
                        <a:rPr kumimoji="0" lang="en-US" altLang="zh-CN" sz="1000" b="0" i="0" u="none" strike="noStrike" cap="none" normalizeH="0" baseline="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rPr>
                        <a:t>8K</a:t>
                      </a:r>
                      <a:endParaRPr kumimoji="0" lang="en-US" altLang="zh-CN" sz="1000" b="0" i="0" u="none" strike="noStrike" cap="none" normalizeH="0" baseline="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endParaRPr>
                    </a:p>
                  </a:txBody>
                  <a:tcPr marL="89782" marR="89782" marT="45706" marB="45706"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306705">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lang="en-US" altLang="zh-CN" sz="1000" b="1" smtClean="0">
                          <a:ln>
                            <a:noFill/>
                          </a:ln>
                          <a:effectLst/>
                          <a:latin typeface="微软雅黑" panose="020B0503020204020204" charset="-122"/>
                          <a:ea typeface="微软雅黑" panose="020B0503020204020204" charset="-122"/>
                          <a:sym typeface="宋体" panose="02010600030101010101" pitchFamily="2" charset="-122"/>
                        </a:rPr>
                        <a:t>S</a:t>
                      </a:r>
                      <a:r>
                        <a:rPr lang="zh-CN" altLang="en-US" sz="1000" b="1" smtClean="0">
                          <a:ln>
                            <a:noFill/>
                          </a:ln>
                          <a:effectLst/>
                          <a:latin typeface="微软雅黑" panose="020B0503020204020204" charset="-122"/>
                          <a:ea typeface="微软雅黑" panose="020B0503020204020204" charset="-122"/>
                          <a:sym typeface="宋体" panose="02010600030101010101" pitchFamily="2" charset="-122"/>
                        </a:rPr>
                        <a:t>witching Capacity</a:t>
                      </a:r>
                      <a:endParaRPr kumimoji="0" lang="zh-CN" altLang="en-US"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hMerge="1">
                  <a:tcPr/>
                </a:tc>
                <a:tc>
                  <a:txBody>
                    <a:bodyPr/>
                    <a:p>
                      <a:pPr algn="l">
                        <a:spcBef>
                          <a:spcPct val="20000"/>
                        </a:spcBef>
                        <a:buClrTx/>
                        <a:buSzTx/>
                      </a:pPr>
                      <a:r>
                        <a:rPr kumimoji="0" lang="en-US" altLang="zh-CN" sz="1000" b="0" i="0" u="none" strike="noStrike" cap="none" normalizeH="0" baseline="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rPr>
                        <a:t>56Gbps</a:t>
                      </a:r>
                      <a:endParaRPr kumimoji="0" lang="en-US" altLang="zh-CN" sz="1000" b="0" i="0" u="none" strike="noStrike" cap="none" normalizeH="0" baseline="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endParaRPr>
                    </a:p>
                  </a:txBody>
                  <a:tcPr marL="89782" marR="89782" marT="45706" marB="45706"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320040">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lang="zh-CN" altLang="en-US" sz="1000" b="1" smtClean="0">
                          <a:ln>
                            <a:noFill/>
                          </a:ln>
                          <a:effectLst/>
                          <a:latin typeface="微软雅黑" panose="020B0503020204020204" charset="-122"/>
                          <a:ea typeface="微软雅黑" panose="020B0503020204020204" charset="-122"/>
                          <a:sym typeface="宋体" panose="02010600030101010101" pitchFamily="2" charset="-122"/>
                        </a:rPr>
                        <a:t>Packet Forwarding Rate</a:t>
                      </a:r>
                      <a:endParaRPr kumimoji="0" lang="zh-CN" altLang="en-US"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hMerge="1">
                  <a:tcPr/>
                </a:tc>
                <a:tc>
                  <a:txBody>
                    <a:bodyPr/>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pPr>
                      <a:r>
                        <a:rPr lang="en-US" altLang="zh-CN" sz="1000" smtClean="0">
                          <a:ln>
                            <a:noFill/>
                          </a:ln>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rPr>
                        <a:t>41.66</a:t>
                      </a:r>
                      <a:r>
                        <a:rPr lang="en-US" altLang="zh-CN" sz="1000" dirty="0">
                          <a:ln>
                            <a:noFill/>
                          </a:ln>
                          <a:effectLst/>
                          <a:latin typeface="微软雅黑" panose="020B0503020204020204" charset="-122"/>
                          <a:ea typeface="微软雅黑" panose="020B0503020204020204" charset="-122"/>
                          <a:sym typeface="宋体" panose="02010600030101010101" pitchFamily="2" charset="-122"/>
                        </a:rPr>
                        <a:t>Mpps</a:t>
                      </a:r>
                      <a:endParaRPr kumimoji="0" lang="en-US" altLang="zh-CN" sz="10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endParaRPr>
                    </a:p>
                  </a:txBody>
                  <a:tcPr marL="89782" marR="89782" marT="45706" marB="45706"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306705">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lang="zh-CN" altLang="en-US" sz="1000" b="1" smtClean="0">
                          <a:ln>
                            <a:noFill/>
                          </a:ln>
                          <a:effectLst/>
                          <a:latin typeface="微软雅黑" panose="020B0503020204020204" charset="-122"/>
                          <a:ea typeface="微软雅黑" panose="020B0503020204020204" charset="-122"/>
                          <a:sym typeface="宋体" panose="02010600030101010101" pitchFamily="2" charset="-122"/>
                        </a:rPr>
                        <a:t>Packet Buffer</a:t>
                      </a:r>
                      <a:endParaRPr kumimoji="0" lang="zh-CN" altLang="en-US" sz="1000" b="1" i="0" u="none" strike="noStrike" kern="1200" cap="none" normalizeH="0" baseline="0" smtClean="0">
                        <a:ln>
                          <a:noFill/>
                        </a:ln>
                        <a:solidFill>
                          <a:schemeClr val="tx1"/>
                        </a:solidFill>
                        <a:effectLst/>
                        <a:latin typeface="微软雅黑" panose="020B0503020204020204" charset="-122"/>
                        <a:ea typeface="微软雅黑" panose="020B0503020204020204" charset="-122"/>
                        <a:cs typeface="+mn-cs"/>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hMerge="1">
                  <a:tcPr/>
                </a:tc>
                <a:tc>
                  <a:txBody>
                    <a:bodyPr/>
                    <a:p>
                      <a:pPr marL="0" marR="0" lvl="0" algn="l" defTabSz="914400" rtl="0" latinLnBrk="0">
                        <a:lnSpc>
                          <a:spcPct val="100000"/>
                        </a:lnSpc>
                        <a:spcBef>
                          <a:spcPct val="20000"/>
                        </a:spcBef>
                        <a:buClrTx/>
                        <a:buSzTx/>
                        <a:buNone/>
                      </a:pPr>
                      <a:r>
                        <a:rPr kumimoji="0" lang="en-US" altLang="zh-CN" sz="1000" b="0" i="0" u="none" strike="noStrike" cap="none" normalizeH="0" baseline="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rPr>
                        <a:t>4.1Mbits</a:t>
                      </a:r>
                      <a:endParaRPr kumimoji="0" lang="en-US" altLang="zh-CN" sz="1000" b="0" i="0" u="none" strike="noStrike" cap="none" normalizeH="0" baseline="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endParaRPr>
                    </a:p>
                  </a:txBody>
                  <a:tcPr marL="89782" marR="89782" marT="45706" marB="45706"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299720">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lang="zh-CN" altLang="en-US" sz="1000" b="1" smtClean="0">
                          <a:ln>
                            <a:noFill/>
                          </a:ln>
                          <a:effectLst/>
                          <a:latin typeface="微软雅黑" panose="020B0503020204020204" charset="-122"/>
                          <a:ea typeface="微软雅黑" panose="020B0503020204020204" charset="-122"/>
                          <a:sym typeface="宋体" panose="02010600030101010101" pitchFamily="2" charset="-122"/>
                        </a:rPr>
                        <a:t>Jumbo Frame</a:t>
                      </a:r>
                      <a:endParaRPr kumimoji="0" lang="zh-CN" altLang="en-US"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hMerge="1">
                  <a:tcPr/>
                </a:tc>
                <a:tc>
                  <a:txBody>
                    <a:bodyPr/>
                    <a:p>
                      <a:pPr marL="0" marR="0" lvl="0" algn="l" defTabSz="914400" rtl="0" latinLnBrk="0">
                        <a:lnSpc>
                          <a:spcPct val="100000"/>
                        </a:lnSpc>
                        <a:spcBef>
                          <a:spcPct val="20000"/>
                        </a:spcBef>
                        <a:buClrTx/>
                        <a:buSzTx/>
                        <a:buNone/>
                      </a:pPr>
                      <a:r>
                        <a:rPr kumimoji="0" lang="en-US" altLang="zh-CN" sz="1000" b="0" i="0" u="none" strike="noStrike" cap="none" normalizeH="0" baseline="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rPr>
                        <a:t>9KBytes</a:t>
                      </a:r>
                      <a:endParaRPr kumimoji="0" lang="en-US" altLang="zh-CN" sz="1000" b="0" i="0" u="none" strike="noStrike" cap="none" normalizeH="0" baseline="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endParaRPr>
                    </a:p>
                  </a:txBody>
                  <a:tcPr marL="89782" marR="89782" marT="45706" marB="45706"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321945">
                <a:tc gridSpan="2">
                  <a:txBody>
                    <a:bodyPr/>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lang="en-US" altLang="zh-CN" sz="1000" b="1">
                          <a:latin typeface="微软雅黑" panose="020B0503020204020204" charset="-122"/>
                          <a:ea typeface="微软雅黑" panose="020B0503020204020204" charset="-122"/>
                          <a:sym typeface="宋体" panose="02010600030101010101" pitchFamily="2" charset="-122"/>
                        </a:rPr>
                        <a:t> </a:t>
                      </a:r>
                      <a:r>
                        <a:rPr lang="zh-CN" altLang="en-US" sz="1000" b="1">
                          <a:latin typeface="微软雅黑" panose="020B0503020204020204" charset="-122"/>
                          <a:ea typeface="微软雅黑" panose="020B0503020204020204" charset="-122"/>
                          <a:sym typeface="宋体" panose="02010600030101010101" pitchFamily="2" charset="-122"/>
                        </a:rPr>
                        <a:t>PoE Ports(RJ45)</a:t>
                      </a:r>
                      <a:endParaRPr kumimoji="0" lang="zh-CN" altLang="en-US" sz="1000" b="1" i="0" u="none" strike="noStrike" cap="none" normalizeH="0" baseline="0">
                        <a:solidFill>
                          <a:schemeClr val="tx1"/>
                        </a:solidFill>
                        <a:latin typeface="微软雅黑" panose="020B0503020204020204" charset="-122"/>
                        <a:ea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TlToBr>
                      <a:noFill/>
                    </a:lnTlToBr>
                    <a:lnBlToTr>
                      <a:noFill/>
                    </a:lnBlToTr>
                    <a:noFill/>
                  </a:tcPr>
                </a:tc>
                <a:tc hMerge="1">
                  <a:tcPr marL="89782" marR="89782" marT="45718" marB="45718" anchor="ctr"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en-US" altLang="zh-CN" sz="1000" dirty="0" smtClean="0">
                          <a:ln>
                            <a:noFill/>
                          </a:ln>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rPr>
                        <a:t>1-24 ports compliant with 802.3at/</a:t>
                      </a:r>
                      <a:r>
                        <a:rPr lang="en-US" altLang="zh-CN" sz="1000" dirty="0" err="1" smtClean="0">
                          <a:ln>
                            <a:noFill/>
                          </a:ln>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rPr>
                        <a:t>af</a:t>
                      </a:r>
                      <a:endParaRPr kumimoji="0" lang="en-US" altLang="zh-CN" sz="1000" b="0" i="0" u="none" strike="noStrike" cap="none" normalizeH="0" baseline="0" smtClean="0">
                        <a:ln>
                          <a:noFill/>
                        </a:ln>
                        <a:solidFill>
                          <a:schemeClr val="tx1"/>
                        </a:solidFill>
                        <a:effectLst/>
                        <a:latin typeface="HarmonyOS Sans SC" panose="00000500000000000000" charset="-122"/>
                        <a:ea typeface="HarmonyOS Sans SC" panose="00000500000000000000" charset="-122"/>
                        <a:cs typeface="HarmonyOS Sans SC" panose="00000500000000000000" charset="-122"/>
                        <a:sym typeface="Arial" panose="020B0604020202020204" pitchFamily="34" charset="0"/>
                      </a:endParaRPr>
                    </a:p>
                  </a:txBody>
                  <a:tcPr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329565">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lang="zh-CN" altLang="en-US" sz="1000" b="1">
                          <a:latin typeface="微软雅黑" panose="020B0503020204020204" charset="-122"/>
                          <a:ea typeface="微软雅黑" panose="020B0503020204020204" charset="-122"/>
                          <a:sym typeface="宋体" panose="02010600030101010101" pitchFamily="2" charset="-122"/>
                        </a:rPr>
                        <a:t>Power Pin Assignment</a:t>
                      </a:r>
                      <a:endParaRPr kumimoji="0" lang="zh-CN" altLang="en-US"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TlToBr>
                      <a:noFill/>
                    </a:lnTlToBr>
                    <a:lnBlToTr>
                      <a:noFill/>
                    </a:lnBlToTr>
                    <a:noFill/>
                  </a:tcPr>
                </a:tc>
                <a:tc hMerge="1">
                  <a:tcPr marL="89782" marR="89782" marT="45718" marB="45718" anchor="ctr"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0" i="0" u="none" strike="noStrike" cap="none" normalizeH="0" baseline="0" smtClean="0">
                          <a:ln>
                            <a:noFill/>
                          </a:ln>
                          <a:solidFill>
                            <a:schemeClr val="tx1"/>
                          </a:solidFill>
                          <a:effectLst/>
                          <a:latin typeface="+mj-lt"/>
                          <a:ea typeface="HarmonyOS Sans SC" panose="00000500000000000000" charset="-122"/>
                          <a:cs typeface="+mj-lt"/>
                          <a:sym typeface="Arial" panose="020B0604020202020204" pitchFamily="34" charset="0"/>
                        </a:rPr>
                        <a:t>1/2(+),3/6(-)</a:t>
                      </a:r>
                      <a:endParaRPr kumimoji="0" lang="en-US" altLang="zh-CN" sz="1000" b="0" i="0" u="none" strike="noStrike" cap="none" normalizeH="0" baseline="0" smtClean="0">
                        <a:ln>
                          <a:noFill/>
                        </a:ln>
                        <a:solidFill>
                          <a:schemeClr val="tx1"/>
                        </a:solidFill>
                        <a:effectLst/>
                        <a:latin typeface="+mj-lt"/>
                        <a:ea typeface="HarmonyOS Sans SC" panose="00000500000000000000" charset="-122"/>
                        <a:cs typeface="+mj-lt"/>
                        <a:sym typeface="Arial" panose="020B0604020202020204" pitchFamily="34" charset="0"/>
                      </a:endParaRPr>
                    </a:p>
                  </a:txBody>
                  <a:tcPr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299085">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lang="zh-CN" altLang="en-US" sz="1000" b="1">
                          <a:latin typeface="微软雅黑" panose="020B0503020204020204" charset="-122"/>
                          <a:ea typeface="微软雅黑" panose="020B0503020204020204" charset="-122"/>
                          <a:sym typeface="宋体" panose="02010600030101010101" pitchFamily="2" charset="-122"/>
                        </a:rPr>
                        <a:t>PoE Budget</a:t>
                      </a:r>
                      <a:endParaRPr kumimoji="0" lang="zh-CN" altLang="en-US" sz="1000" b="1" i="0" u="none" strike="noStrike" cap="none" normalizeH="0" baseline="0">
                        <a:solidFill>
                          <a:schemeClr val="tx1"/>
                        </a:solidFill>
                        <a:latin typeface="微软雅黑" panose="020B0503020204020204" charset="-122"/>
                        <a:ea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TlToBr>
                      <a:noFill/>
                    </a:lnTlToBr>
                    <a:lnBlToTr>
                      <a:noFill/>
                    </a:lnBlToTr>
                    <a:noFill/>
                  </a:tcPr>
                </a:tc>
                <a:tc hMerge="1">
                  <a:tcPr marL="89782" marR="89782" marT="45718" marB="45718" anchor="ctr"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0" i="0" u="none" strike="noStrike" cap="none" normalizeH="0" baseline="0" smtClean="0">
                          <a:ln>
                            <a:noFill/>
                          </a:ln>
                          <a:solidFill>
                            <a:schemeClr val="tx1"/>
                          </a:solidFill>
                          <a:effectLst/>
                          <a:latin typeface="+mj-lt"/>
                          <a:ea typeface="HarmonyOS Sans SC" panose="00000500000000000000" charset="-122"/>
                          <a:cs typeface="+mj-lt"/>
                          <a:sym typeface="Arial" panose="020B0604020202020204" pitchFamily="34" charset="0"/>
                        </a:rPr>
                        <a:t>370W</a:t>
                      </a:r>
                      <a:endParaRPr kumimoji="0" lang="en-US" altLang="zh-CN" sz="1000" b="0" i="0" u="none" strike="noStrike" cap="none" normalizeH="0" baseline="0" smtClean="0">
                        <a:ln>
                          <a:noFill/>
                        </a:ln>
                        <a:solidFill>
                          <a:schemeClr val="tx1"/>
                        </a:solidFill>
                        <a:effectLst/>
                        <a:latin typeface="+mj-lt"/>
                        <a:ea typeface="HarmonyOS Sans SC" panose="00000500000000000000" charset="-122"/>
                        <a:cs typeface="+mj-lt"/>
                        <a:sym typeface="Arial" panose="020B0604020202020204" pitchFamily="34" charset="0"/>
                      </a:endParaRPr>
                    </a:p>
                  </a:txBody>
                  <a:tcPr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329565">
                <a:tc rowSpan="3">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lang="zh-CN" altLang="en-US" sz="1000" b="1" smtClean="0">
                          <a:ln>
                            <a:noFill/>
                          </a:ln>
                          <a:effectLst/>
                          <a:latin typeface="微软雅黑" panose="020B0503020204020204" charset="-122"/>
                          <a:ea typeface="微软雅黑" panose="020B0503020204020204" charset="-122"/>
                          <a:sym typeface="宋体" panose="02010600030101010101" pitchFamily="2" charset="-122"/>
                        </a:rPr>
                        <a:t>LED indicators</a:t>
                      </a:r>
                      <a:endParaRPr kumimoji="0" lang="zh-CN" altLang="en-US"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TlToBr>
                      <a:noFill/>
                    </a:lnTlToBr>
                    <a:lnBlToTr>
                      <a:noFill/>
                    </a:lnBlToTr>
                    <a:noFill/>
                  </a:tcPr>
                </a:tc>
                <a:tc>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kumimoji="0" lang="zh-CN" altLang="en-US"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rPr>
                        <a:t>Per Device</a:t>
                      </a:r>
                      <a:endParaRPr kumimoji="0" lang="zh-CN" altLang="en-US"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89782" marR="89782" marT="45718" marB="45718" anchor="ctr"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p>
                      <a:pPr marL="0" marR="0" lvl="0" algn="l" defTabSz="914400" rtl="0" eaLnBrk="0" fontAlgn="base" latinLnBrk="0" hangingPunct="0">
                        <a:lnSpc>
                          <a:spcPct val="100000"/>
                        </a:lnSpc>
                        <a:spcBef>
                          <a:spcPct val="20000"/>
                        </a:spcBef>
                        <a:buClrTx/>
                        <a:buSzTx/>
                        <a:buFont typeface="Arial" panose="020B0604020202020204" pitchFamily="34" charset="0"/>
                        <a:buNone/>
                      </a:pPr>
                      <a:r>
                        <a:rPr lang="en-US" altLang="zh-CN" sz="1000" dirty="0" err="1" smtClean="0">
                          <a:ln>
                            <a:noFill/>
                          </a:ln>
                          <a:effectLst/>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rPr>
                        <a:t>SYS&amp;Mode</a:t>
                      </a:r>
                      <a:r>
                        <a:rPr lang="en-US" altLang="zh-CN" sz="1000" dirty="0" smtClean="0">
                          <a:ln>
                            <a:noFill/>
                          </a:ln>
                          <a:effectLst/>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rPr>
                        <a:t> : Green</a:t>
                      </a:r>
                      <a:endParaRPr kumimoji="0" lang="en-US" altLang="zh-CN" sz="1000" b="0" i="0" u="none" strike="noStrike" kern="1200" cap="none" normalizeH="0" baseline="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endParaRPr>
                    </a:p>
                  </a:txBody>
                  <a:tcPr marL="89782" marR="89782" marT="45718" marB="45718"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243840">
                <a:tc vMerge="1">
                  <a:tcPr/>
                </a:tc>
                <a:tc rowSpan="2">
                  <a:txBody>
                    <a:bodyPr/>
                    <a:p>
                      <a:pPr marL="0" marR="0" lvl="0" algn="ctr" defTabSz="914400" rtl="0" eaLnBrk="0" fontAlgn="base" latinLnBrk="0" hangingPunct="0">
                        <a:spcBef>
                          <a:spcPct val="20000"/>
                        </a:spcBef>
                        <a:buClrTx/>
                        <a:buSzTx/>
                        <a:buFont typeface="Arial" panose="020B0604020202020204" pitchFamily="34" charset="0"/>
                        <a:buNone/>
                      </a:pPr>
                      <a:r>
                        <a:rPr kumimoji="0" lang="zh-CN" altLang="en-US"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rPr>
                        <a:t>Per-Port </a:t>
                      </a:r>
                      <a:endParaRPr kumimoji="0" lang="zh-CN" altLang="en-US"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89782" marR="89782" marT="45718" marB="45718" anchor="ctr"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p>
                      <a:pPr marL="0" marR="0" lvl="0" algn="l" defTabSz="914400" rtl="0" eaLnBrk="0" fontAlgn="base" latinLnBrk="0" hangingPunct="0">
                        <a:spcBef>
                          <a:spcPct val="20000"/>
                        </a:spcBef>
                        <a:buClrTx/>
                        <a:buSzTx/>
                        <a:buFont typeface="Arial" panose="020B0604020202020204" pitchFamily="34" charset="0"/>
                        <a:buNone/>
                      </a:pPr>
                      <a:r>
                        <a:rPr lang="en-US" altLang="zh-CN" sz="1000" dirty="0" smtClean="0">
                          <a:ln>
                            <a:noFill/>
                          </a:ln>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rPr>
                        <a:t>RJ45/SFP+</a:t>
                      </a:r>
                      <a:r>
                        <a:rPr lang="zh-CN" altLang="en-US" sz="1000" dirty="0" smtClean="0">
                          <a:ln>
                            <a:noFill/>
                          </a:ln>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rPr>
                        <a:t>：</a:t>
                      </a:r>
                      <a:r>
                        <a:rPr lang="en-US" altLang="zh-CN" sz="1000" dirty="0" smtClean="0">
                          <a:ln>
                            <a:noFill/>
                          </a:ln>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rPr>
                        <a:t>Green</a:t>
                      </a:r>
                      <a:endParaRPr kumimoji="0" lang="en-US" altLang="zh-CN" sz="1000" b="0" i="0" u="none" strike="noStrike" kern="1200"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txBody>
                  <a:tcPr marL="89782" marR="89782" marT="45718" marB="45718"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243840">
                <a:tc vMerge="1">
                  <a:tcPr/>
                </a:tc>
                <a:tc vMerge="1">
                  <a:tcPr marL="89782" marR="89782" marT="45718" marB="45718" anchor="ctr"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en-US" altLang="zh-CN" sz="1000" dirty="0" err="1" smtClean="0">
                          <a:ln>
                            <a:noFill/>
                          </a:ln>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rPr>
                        <a:t>PoE</a:t>
                      </a:r>
                      <a:r>
                        <a:rPr lang="zh-CN" altLang="en-US" sz="1000" dirty="0" smtClean="0">
                          <a:ln>
                            <a:noFill/>
                          </a:ln>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rPr>
                        <a:t>：</a:t>
                      </a:r>
                      <a:r>
                        <a:rPr lang="en-US" altLang="zh-CN" sz="1000" dirty="0" smtClean="0">
                          <a:ln>
                            <a:noFill/>
                          </a:ln>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rPr>
                        <a:t>Orange</a:t>
                      </a:r>
                      <a:endParaRPr kumimoji="0" lang="en-US" altLang="zh-CN" sz="1000" b="0" i="0" u="none" strike="noStrike" kern="1200"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txBody>
                  <a:tcPr marL="89782" marR="89782" marT="45718" marB="45718"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329565">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kumimoji="0" lang="en-US" altLang="zh-CN" sz="10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rPr>
                        <a:t>Power Supply</a:t>
                      </a:r>
                      <a:endParaRPr kumimoji="0" lang="en-US" altLang="zh-CN" sz="10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hMerge="1">
                  <a:tcPr/>
                </a:tc>
                <a:tc>
                  <a:txBody>
                    <a:bodyPr/>
                    <a:p>
                      <a:pPr marL="0" marR="0" lvl="0" indent="0" algn="l" defTabSz="914400" rtl="0" eaLnBrk="0" fontAlgn="base" latinLnBrk="0" hangingPunct="0">
                        <a:lnSpc>
                          <a:spcPct val="140000"/>
                        </a:lnSpc>
                        <a:spcBef>
                          <a:spcPct val="20000"/>
                        </a:spcBef>
                        <a:spcAft>
                          <a:spcPct val="0"/>
                        </a:spcAft>
                        <a:buClrTx/>
                        <a:buSzTx/>
                        <a:buFont typeface="Arial" panose="020B0604020202020204" pitchFamily="34" charset="0"/>
                        <a:buNone/>
                        <a:defRPr/>
                      </a:pPr>
                      <a:r>
                        <a:rPr lang="en-US" sz="1000" dirty="0" smtClean="0">
                          <a:ln>
                            <a:noFill/>
                          </a:ln>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rPr>
                        <a:t>AC 100~240V, 50/60HZ, 410W </a:t>
                      </a:r>
                      <a:r>
                        <a:rPr lang="en-US" sz="1000" dirty="0" smtClean="0">
                          <a:ln>
                            <a:noFill/>
                          </a:ln>
                          <a:effectLst/>
                          <a:latin typeface="Arial" panose="020B0604020202020204" pitchFamily="34" charset="0"/>
                          <a:ea typeface="宋体" panose="02010600030101010101" pitchFamily="2" charset="-122"/>
                          <a:sym typeface="宋体" panose="02010600030101010101" pitchFamily="2" charset="-122"/>
                        </a:rPr>
                        <a:t> internal power</a:t>
                      </a:r>
                      <a:r>
                        <a:rPr lang="en-US" altLang="zh-CN" sz="1000" dirty="0">
                          <a:ln>
                            <a:noFill/>
                          </a:ln>
                          <a:effectLst/>
                          <a:latin typeface="微软雅黑" panose="020B0503020204020204" charset="-122"/>
                          <a:ea typeface="微软雅黑" panose="020B0503020204020204" charset="-122"/>
                          <a:sym typeface="宋体" panose="02010600030101010101" pitchFamily="2" charset="-122"/>
                        </a:rPr>
                        <a:t> </a:t>
                      </a:r>
                      <a:endParaRPr kumimoji="0" lang="en-US" altLang="zh-CN" sz="10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endParaRPr>
                    </a:p>
                  </a:txBody>
                  <a:tcPr marL="89782" marR="89782" marT="45718" marB="45718"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306705">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kumimoji="0" lang="zh-CN" altLang="en-US" sz="10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rPr>
                        <a:t>Dimensions（L×W×H）</a:t>
                      </a:r>
                      <a:endParaRPr kumimoji="0" lang="zh-CN" altLang="en-US" sz="10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hMerge="1">
                  <a:tcPr/>
                </a:tc>
                <a:tc>
                  <a:txBody>
                    <a:bodyPr/>
                    <a:p>
                      <a:pPr marL="0" marR="0" lvl="0" indent="0" algn="l" defTabSz="914400" rtl="0" eaLnBrk="0" fontAlgn="base" latinLnBrk="0" hangingPunct="0">
                        <a:lnSpc>
                          <a:spcPct val="140000"/>
                        </a:lnSpc>
                        <a:spcBef>
                          <a:spcPct val="20000"/>
                        </a:spcBef>
                        <a:spcAft>
                          <a:spcPct val="0"/>
                        </a:spcAft>
                        <a:buClrTx/>
                        <a:buSzTx/>
                        <a:buFont typeface="Arial" panose="020B0604020202020204" pitchFamily="34" charset="0"/>
                        <a:buNone/>
                        <a:defRPr/>
                      </a:pPr>
                      <a:r>
                        <a:rPr lang="en-US" altLang="zh-CN" sz="1000" dirty="0">
                          <a:ln>
                            <a:noFill/>
                          </a:ln>
                          <a:effectLst/>
                          <a:latin typeface="微软雅黑" panose="020B0503020204020204" charset="-122"/>
                          <a:ea typeface="微软雅黑" panose="020B0503020204020204" charset="-122"/>
                          <a:sym typeface="宋体" panose="02010600030101010101" pitchFamily="2" charset="-122"/>
                        </a:rPr>
                        <a:t>440*208*44mm</a:t>
                      </a:r>
                      <a:endParaRPr kumimoji="0" lang="en-US" altLang="zh-CN" sz="10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endParaRPr>
                    </a:p>
                  </a:txBody>
                  <a:tcPr marL="89782" marR="89782" marT="45718" marB="45718"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329565">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lang="en-US" altLang="zh-CN" sz="1000" b="1" smtClean="0">
                          <a:ln>
                            <a:noFill/>
                          </a:ln>
                          <a:effectLst/>
                          <a:latin typeface="微软雅黑" panose="020B0503020204020204" charset="-122"/>
                          <a:ea typeface="微软雅黑" panose="020B0503020204020204" charset="-122"/>
                          <a:cs typeface="微软雅黑" panose="020B0503020204020204" charset="-122"/>
                          <a:sym typeface="宋体" panose="02010600030101010101" pitchFamily="2" charset="-122"/>
                        </a:rPr>
                        <a:t>ESD</a:t>
                      </a:r>
                      <a:endParaRPr kumimoji="0" lang="zh-CN" altLang="en-US" sz="10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hMerge="1">
                  <a:tcPr>
                    <a:lnR w="6350" cap="flat" cmpd="sng" algn="ctr">
                      <a:solidFill>
                        <a:srgbClr val="080000"/>
                      </a:solidFill>
                      <a:prstDash val="solid"/>
                      <a:round/>
                      <a:headEnd type="none" w="med" len="med"/>
                      <a:tailEnd type="none" w="med" len="med"/>
                    </a:lnR>
                    <a:lnB w="6350" cap="flat" cmpd="sng" algn="ctr">
                      <a:solidFill>
                        <a:srgbClr val="080000"/>
                      </a:solidFill>
                      <a:prstDash val="solid"/>
                      <a:round/>
                      <a:headEnd type="none" w="med" len="med"/>
                      <a:tailEnd type="none" w="med" len="med"/>
                    </a:lnB>
                    <a:noFill/>
                  </a:tcPr>
                </a:tc>
                <a:tc>
                  <a:txBody>
                    <a:bodyPr/>
                    <a:p>
                      <a:pPr marL="71755" algn="l">
                        <a:spcBef>
                          <a:spcPts val="0"/>
                        </a:spcBef>
                        <a:buClrTx/>
                        <a:buSzTx/>
                        <a:buNone/>
                      </a:pPr>
                      <a:r>
                        <a:rPr lang="en-US" altLang="zh-CN" sz="1000" smtClean="0">
                          <a:ln>
                            <a:noFill/>
                          </a:ln>
                          <a:effectLst/>
                          <a:latin typeface="微软雅黑" panose="020B0503020204020204" charset="-122"/>
                          <a:ea typeface="微软雅黑" panose="020B0503020204020204" charset="-122"/>
                          <a:cs typeface="HarmonyOS Sans SC" panose="00000500000000000000" charset="-122"/>
                          <a:sym typeface="+mn-ea"/>
                        </a:rPr>
                        <a:t>IEC61000-4-2, Level 3: Contact discharge: ±6kV, </a:t>
                      </a:r>
                      <a:endParaRPr lang="en-US" altLang="zh-CN" sz="1000" b="0" smtClean="0">
                        <a:ln>
                          <a:noFill/>
                        </a:ln>
                        <a:effectLst/>
                        <a:latin typeface="微软雅黑" panose="020B0503020204020204" charset="-122"/>
                        <a:ea typeface="微软雅黑" panose="020B0503020204020204" charset="-122"/>
                        <a:cs typeface="HarmonyOS Sans SC" panose="00000500000000000000" charset="-122"/>
                      </a:endParaRPr>
                    </a:p>
                    <a:p>
                      <a:pPr marL="71755" algn="l">
                        <a:spcBef>
                          <a:spcPts val="0"/>
                        </a:spcBef>
                        <a:buClrTx/>
                        <a:buSzTx/>
                        <a:buNone/>
                      </a:pPr>
                      <a:r>
                        <a:rPr lang="en-US" altLang="zh-CN" sz="1000" smtClean="0">
                          <a:ln>
                            <a:noFill/>
                          </a:ln>
                          <a:effectLst/>
                          <a:latin typeface="微软雅黑" panose="020B0503020204020204" charset="-122"/>
                          <a:ea typeface="微软雅黑" panose="020B0503020204020204" charset="-122"/>
                          <a:cs typeface="HarmonyOS Sans SC" panose="00000500000000000000" charset="-122"/>
                          <a:sym typeface="+mn-ea"/>
                        </a:rPr>
                        <a:t>Air discharge: ±8kV</a:t>
                      </a:r>
                      <a:endParaRPr kumimoji="0" lang="en-US" altLang="zh-CN" sz="10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endParaRPr>
                    </a:p>
                  </a:txBody>
                  <a:tcPr marL="89782" marR="89782" marT="45718" marB="45718"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731520">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lang="en-US" altLang="zh-CN" sz="1000" b="1" smtClean="0">
                          <a:ln>
                            <a:noFill/>
                          </a:ln>
                          <a:effectLst/>
                          <a:latin typeface="微软雅黑" panose="020B0503020204020204" charset="-122"/>
                          <a:ea typeface="微软雅黑" panose="020B0503020204020204" charset="-122"/>
                          <a:sym typeface="+mn-ea"/>
                        </a:rPr>
                        <a:t>Surge</a:t>
                      </a:r>
                      <a:endParaRPr kumimoji="0" lang="zh-CN" altLang="en-US" sz="10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hMerge="1">
                  <a:tcPr>
                    <a:lnR w="6350" cap="flat" cmpd="sng" algn="ctr">
                      <a:solidFill>
                        <a:srgbClr val="080000"/>
                      </a:solidFill>
                      <a:prstDash val="solid"/>
                      <a:round/>
                      <a:headEnd type="none" w="med" len="med"/>
                      <a:tailEnd type="none" w="med" len="med"/>
                    </a:lnR>
                    <a:lnB w="6350" cap="flat" cmpd="sng" algn="ctr">
                      <a:solidFill>
                        <a:srgbClr val="080000"/>
                      </a:solidFill>
                      <a:prstDash val="solid"/>
                      <a:round/>
                      <a:headEnd type="none" w="med" len="med"/>
                      <a:tailEnd type="none" w="med" len="med"/>
                    </a:lnB>
                    <a:noFill/>
                  </a:tcPr>
                </a:tc>
                <a:tc>
                  <a:txBody>
                    <a:bodyPr/>
                    <a:p>
                      <a:pPr marL="0" marR="0" lvl="0" indent="0" algn="l" defTabSz="914400" rtl="0" eaLnBrk="0" fontAlgn="base" latinLnBrk="0" hangingPunct="0">
                        <a:lnSpc>
                          <a:spcPct val="140000"/>
                        </a:lnSpc>
                        <a:spcBef>
                          <a:spcPct val="20000"/>
                        </a:spcBef>
                        <a:spcAft>
                          <a:spcPct val="0"/>
                        </a:spcAft>
                        <a:buClrTx/>
                        <a:buSzTx/>
                        <a:buFont typeface="Arial" panose="020B0604020202020204" pitchFamily="34" charset="0"/>
                        <a:buNone/>
                        <a:defRPr/>
                      </a:pPr>
                      <a:r>
                        <a:rPr lang="en-US" altLang="zh-CN" sz="1000" smtClean="0">
                          <a:ln>
                            <a:noFill/>
                          </a:ln>
                          <a:effectLst/>
                          <a:latin typeface="微软雅黑" panose="020B0503020204020204" charset="-122"/>
                          <a:ea typeface="微软雅黑" panose="020B0503020204020204" charset="-122"/>
                          <a:cs typeface="HarmonyOS Sans SC" panose="00000500000000000000" charset="-122"/>
                          <a:sym typeface="+mn-ea"/>
                        </a:rPr>
                        <a:t>IEC61000-4-5, RJ45 Common Mode 6kV</a:t>
                      </a:r>
                      <a:endParaRPr lang="en-US" altLang="zh-CN" sz="1000" b="0" smtClean="0">
                        <a:ln>
                          <a:noFill/>
                        </a:ln>
                        <a:effectLst/>
                        <a:latin typeface="微软雅黑" panose="020B0503020204020204" charset="-122"/>
                        <a:ea typeface="微软雅黑" panose="020B0503020204020204" charset="-122"/>
                        <a:cs typeface="HarmonyOS Sans SC" panose="00000500000000000000" charset="-122"/>
                      </a:endParaRPr>
                    </a:p>
                    <a:p>
                      <a:pPr marL="0" marR="0" lvl="0" indent="0" algn="l" defTabSz="914400" rtl="0" eaLnBrk="0" fontAlgn="base" latinLnBrk="0" hangingPunct="0">
                        <a:lnSpc>
                          <a:spcPct val="140000"/>
                        </a:lnSpc>
                        <a:spcBef>
                          <a:spcPct val="20000"/>
                        </a:spcBef>
                        <a:spcAft>
                          <a:spcPct val="0"/>
                        </a:spcAft>
                        <a:buClrTx/>
                        <a:buSzTx/>
                        <a:buFont typeface="Arial" panose="020B0604020202020204" pitchFamily="34" charset="0"/>
                        <a:buNone/>
                        <a:defRPr/>
                      </a:pPr>
                      <a:r>
                        <a:rPr kumimoji="0" lang="en-US" altLang="zh-CN" sz="10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rPr>
                        <a:t>                        </a:t>
                      </a:r>
                      <a:r>
                        <a:rPr lang="en-US" sz="1000" dirty="0" smtClean="0">
                          <a:ln>
                            <a:noFill/>
                          </a:ln>
                          <a:effectLst/>
                          <a:latin typeface="Arial" panose="020B0604020202020204" pitchFamily="34" charset="0"/>
                          <a:ea typeface="宋体" panose="02010600030101010101" pitchFamily="2" charset="-122"/>
                          <a:sym typeface="宋体" panose="02010600030101010101" pitchFamily="2" charset="-122"/>
                        </a:rPr>
                        <a:t>P</a:t>
                      </a:r>
                      <a:r>
                        <a:rPr lang="en-US" sz="1000" dirty="0" smtClean="0">
                          <a:ln>
                            <a:noFill/>
                          </a:ln>
                          <a:effectLst/>
                          <a:latin typeface="Arial" panose="020B0604020202020204" pitchFamily="34" charset="0"/>
                          <a:ea typeface="宋体" panose="02010600030101010101" pitchFamily="2" charset="-122"/>
                          <a:sym typeface="宋体" panose="02010600030101010101" pitchFamily="2" charset="-122"/>
                        </a:rPr>
                        <a:t>ower</a:t>
                      </a:r>
                      <a:r>
                        <a:rPr lang="en-US" altLang="zh-CN" sz="1000" smtClean="0">
                          <a:ln>
                            <a:noFill/>
                          </a:ln>
                          <a:effectLst/>
                          <a:latin typeface="微软雅黑" panose="020B0503020204020204" charset="-122"/>
                          <a:ea typeface="微软雅黑" panose="020B0503020204020204" charset="-122"/>
                          <a:cs typeface="HarmonyOS Sans SC" panose="00000500000000000000" charset="-122"/>
                          <a:sym typeface="+mn-ea"/>
                        </a:rPr>
                        <a:t> Common Mode 4kV</a:t>
                      </a:r>
                      <a:endParaRPr lang="en-US" altLang="zh-CN" sz="1000" smtClean="0">
                        <a:ln>
                          <a:noFill/>
                        </a:ln>
                        <a:effectLst/>
                        <a:latin typeface="微软雅黑" panose="020B0503020204020204" charset="-122"/>
                        <a:ea typeface="微软雅黑" panose="020B0503020204020204" charset="-122"/>
                        <a:cs typeface="HarmonyOS Sans SC" panose="00000500000000000000" charset="-122"/>
                        <a:sym typeface="+mn-ea"/>
                      </a:endParaRPr>
                    </a:p>
                    <a:p>
                      <a:pPr marL="0" marR="0" lvl="0" indent="0" algn="l" defTabSz="914400" rtl="0" eaLnBrk="0" fontAlgn="base" latinLnBrk="0" hangingPunct="0">
                        <a:lnSpc>
                          <a:spcPct val="140000"/>
                        </a:lnSpc>
                        <a:spcBef>
                          <a:spcPct val="20000"/>
                        </a:spcBef>
                        <a:spcAft>
                          <a:spcPct val="0"/>
                        </a:spcAft>
                        <a:buClrTx/>
                        <a:buSzTx/>
                        <a:buFont typeface="Arial" panose="020B0604020202020204" pitchFamily="34" charset="0"/>
                        <a:buNone/>
                        <a:defRPr/>
                      </a:pPr>
                      <a:r>
                        <a:rPr kumimoji="0" lang="en-US" altLang="zh-CN" sz="10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rPr>
                        <a:t>                        </a:t>
                      </a:r>
                      <a:r>
                        <a:rPr lang="en-US" sz="1000" dirty="0" smtClean="0">
                          <a:ln>
                            <a:noFill/>
                          </a:ln>
                          <a:effectLst/>
                          <a:latin typeface="Arial" panose="020B0604020202020204" pitchFamily="34" charset="0"/>
                          <a:ea typeface="宋体" panose="02010600030101010101" pitchFamily="2" charset="-122"/>
                          <a:sym typeface="宋体" panose="02010600030101010101" pitchFamily="2" charset="-122"/>
                        </a:rPr>
                        <a:t>Power</a:t>
                      </a:r>
                      <a:r>
                        <a:rPr lang="en-US" altLang="zh-CN" sz="1000" smtClean="0">
                          <a:ln>
                            <a:noFill/>
                          </a:ln>
                          <a:effectLst/>
                          <a:latin typeface="微软雅黑" panose="020B0503020204020204" charset="-122"/>
                          <a:ea typeface="微软雅黑" panose="020B0503020204020204" charset="-122"/>
                          <a:cs typeface="HarmonyOS Sans SC" panose="00000500000000000000" charset="-122"/>
                          <a:sym typeface="+mn-ea"/>
                        </a:rPr>
                        <a:t> Differential mode 2kV</a:t>
                      </a:r>
                      <a:endParaRPr kumimoji="0" lang="en-US" altLang="zh-CN" sz="10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endParaRPr>
                    </a:p>
                  </a:txBody>
                  <a:tcPr marL="89782" marR="89782" marT="45718" marB="45718"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861060">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lang="zh-CN" altLang="en-US" sz="1000" b="1" smtClean="0">
                          <a:ln>
                            <a:noFill/>
                          </a:ln>
                          <a:effectLst/>
                          <a:latin typeface="微软雅黑" panose="020B0503020204020204" charset="-122"/>
                          <a:ea typeface="微软雅黑" panose="020B0503020204020204" charset="-122"/>
                          <a:sym typeface="宋体" panose="02010600030101010101" pitchFamily="2" charset="-122"/>
                        </a:rPr>
                        <a:t>Environment</a:t>
                      </a:r>
                      <a:endParaRPr kumimoji="0" lang="zh-CN" altLang="en-US"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cPr/>
                </a:tc>
                <a:tc>
                  <a:txBody>
                    <a:bodyPr/>
                    <a:p>
                      <a:pPr marL="0" marR="0" lvl="0" algn="l" defTabSz="914400" rtl="0" eaLnBrk="0" fontAlgn="base" latinLnBrk="0" hangingPunct="0">
                        <a:lnSpc>
                          <a:spcPct val="100000"/>
                        </a:lnSpc>
                        <a:spcBef>
                          <a:spcPct val="20000"/>
                        </a:spcBef>
                        <a:buClrTx/>
                        <a:buSzTx/>
                        <a:buFont typeface="Arial" panose="020B0604020202020204" pitchFamily="34" charset="0"/>
                        <a:buNone/>
                      </a:pPr>
                      <a:r>
                        <a:rPr lang="en-US" altLang="zh-CN" sz="1000" smtClean="0">
                          <a:ln>
                            <a:noFill/>
                          </a:ln>
                          <a:effectLst/>
                          <a:latin typeface="微软雅黑" panose="020B0503020204020204" charset="-122"/>
                          <a:ea typeface="微软雅黑" panose="020B0503020204020204" charset="-122"/>
                          <a:cs typeface="微软雅黑" panose="020B0503020204020204" charset="-122"/>
                          <a:sym typeface="宋体" panose="02010600030101010101" pitchFamily="2" charset="-122"/>
                        </a:rPr>
                        <a:t>Operating Temperature: 0℃ ~ 45℃</a:t>
                      </a:r>
                      <a:endParaRPr kumimoji="0" lang="en-US" altLang="zh-CN" sz="1000" b="0"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marL="0" marR="0" lvl="0" algn="l" defTabSz="914400" rtl="0" eaLnBrk="0" fontAlgn="base" latinLnBrk="0" hangingPunct="0">
                        <a:lnSpc>
                          <a:spcPct val="100000"/>
                        </a:lnSpc>
                        <a:spcBef>
                          <a:spcPct val="20000"/>
                        </a:spcBef>
                        <a:buClrTx/>
                        <a:buSzTx/>
                        <a:buFont typeface="Arial" panose="020B0604020202020204" pitchFamily="34" charset="0"/>
                        <a:buNone/>
                      </a:pPr>
                      <a:r>
                        <a:rPr lang="en-US" altLang="zh-CN" sz="1000" smtClean="0">
                          <a:ln>
                            <a:noFill/>
                          </a:ln>
                          <a:effectLst/>
                          <a:latin typeface="微软雅黑" panose="020B0503020204020204" charset="-122"/>
                          <a:ea typeface="微软雅黑" panose="020B0503020204020204" charset="-122"/>
                          <a:cs typeface="微软雅黑" panose="020B0503020204020204" charset="-122"/>
                          <a:sym typeface="宋体" panose="02010600030101010101" pitchFamily="2" charset="-122"/>
                        </a:rPr>
                        <a:t>Storage Temperature: -40℃ ~70℃</a:t>
                      </a:r>
                      <a:endParaRPr kumimoji="0" lang="en-US" altLang="zh-CN" sz="1000" b="0"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marL="0" marR="0" lvl="0" algn="l" defTabSz="914400" rtl="0" eaLnBrk="0" fontAlgn="base" latinLnBrk="0" hangingPunct="0">
                        <a:lnSpc>
                          <a:spcPct val="100000"/>
                        </a:lnSpc>
                        <a:spcBef>
                          <a:spcPct val="20000"/>
                        </a:spcBef>
                        <a:buClrTx/>
                        <a:buSzTx/>
                        <a:buFont typeface="Arial" panose="020B0604020202020204" pitchFamily="34" charset="0"/>
                        <a:buNone/>
                      </a:pPr>
                      <a:r>
                        <a:rPr lang="en-US" altLang="zh-CN" sz="1000" smtClean="0">
                          <a:ln>
                            <a:noFill/>
                          </a:ln>
                          <a:effectLst/>
                          <a:latin typeface="微软雅黑" panose="020B0503020204020204" charset="-122"/>
                          <a:ea typeface="微软雅黑" panose="020B0503020204020204" charset="-122"/>
                          <a:cs typeface="微软雅黑" panose="020B0503020204020204" charset="-122"/>
                          <a:sym typeface="宋体" panose="02010600030101010101" pitchFamily="2" charset="-122"/>
                        </a:rPr>
                        <a:t>Operating Humidity: 10%~90% non-condensing</a:t>
                      </a:r>
                      <a:endParaRPr kumimoji="0" lang="en-US" altLang="zh-CN" sz="1000" b="0"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marL="0" marR="0" lvl="0" algn="l" defTabSz="914400" rtl="0" eaLnBrk="0" fontAlgn="base" latinLnBrk="0" hangingPunct="0">
                        <a:lnSpc>
                          <a:spcPct val="100000"/>
                        </a:lnSpc>
                        <a:spcBef>
                          <a:spcPct val="20000"/>
                        </a:spcBef>
                        <a:buClrTx/>
                        <a:buSzTx/>
                        <a:buFont typeface="Arial" panose="020B0604020202020204" pitchFamily="34" charset="0"/>
                        <a:buNone/>
                      </a:pPr>
                      <a:r>
                        <a:rPr lang="en-US" altLang="zh-CN" sz="1000" smtClean="0">
                          <a:ln>
                            <a:noFill/>
                          </a:ln>
                          <a:effectLst/>
                          <a:latin typeface="微软雅黑" panose="020B0503020204020204" charset="-122"/>
                          <a:ea typeface="微软雅黑" panose="020B0503020204020204" charset="-122"/>
                          <a:cs typeface="微软雅黑" panose="020B0503020204020204" charset="-122"/>
                          <a:sym typeface="宋体" panose="02010600030101010101" pitchFamily="2" charset="-122"/>
                        </a:rPr>
                        <a:t>Storage humidity: 5%~90% non-condensing</a:t>
                      </a:r>
                      <a:endParaRPr kumimoji="0" lang="en-US" altLang="zh-CN" sz="1000" b="0"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txBody>
                  <a:tcPr marL="89782" marR="89782" marT="45718" marB="45718"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TextBox 24"/>
          <p:cNvSpPr txBox="1"/>
          <p:nvPr/>
        </p:nvSpPr>
        <p:spPr>
          <a:xfrm>
            <a:off x="284163" y="10323513"/>
            <a:ext cx="2138680" cy="306705"/>
          </a:xfrm>
          <a:prstGeom prst="rect">
            <a:avLst/>
          </a:prstGeom>
          <a:noFill/>
          <a:ln w="9525">
            <a:noFill/>
          </a:ln>
        </p:spPr>
        <p:txBody>
          <a:bodyPr wrap="none">
            <a:spAutoFit/>
          </a:bodyPr>
          <a:p>
            <a:pPr>
              <a:buNone/>
            </a:pPr>
            <a:r>
              <a:rPr lang="zh-CN" altLang="en-US" sz="1400" b="1" dirty="0">
                <a:solidFill>
                  <a:schemeClr val="bg1"/>
                </a:solidFill>
                <a:latin typeface="微软雅黑" panose="020B0503020204020204" charset="-122"/>
                <a:ea typeface="微软雅黑" panose="020B0503020204020204" charset="-122"/>
              </a:rPr>
              <a:t>湖南恒茂科股份有限公司</a:t>
            </a:r>
            <a:endParaRPr lang="zh-CN" altLang="en-US" sz="1400" b="1" dirty="0">
              <a:solidFill>
                <a:schemeClr val="bg1"/>
              </a:solidFill>
              <a:latin typeface="微软雅黑" panose="020B0503020204020204" charset="-122"/>
              <a:ea typeface="微软雅黑" panose="020B0503020204020204" charset="-122"/>
            </a:endParaRPr>
          </a:p>
        </p:txBody>
      </p:sp>
      <p:pic>
        <p:nvPicPr>
          <p:cNvPr id="10" name="Picture 21" descr="C:\Users\Administrator\Desktop\2.png"/>
          <p:cNvPicPr>
            <a:picLocks noChangeAspect="1"/>
          </p:cNvPicPr>
          <p:nvPr/>
        </p:nvPicPr>
        <p:blipFill>
          <a:blip r:embed="rId5"/>
          <a:stretch>
            <a:fillRect/>
          </a:stretch>
        </p:blipFill>
        <p:spPr>
          <a:xfrm>
            <a:off x="0" y="10274300"/>
            <a:ext cx="7199313" cy="419100"/>
          </a:xfrm>
          <a:prstGeom prst="rect">
            <a:avLst/>
          </a:prstGeom>
          <a:noFill/>
          <a:ln w="9525">
            <a:noFill/>
          </a:ln>
        </p:spPr>
      </p:pic>
      <p:sp>
        <p:nvSpPr>
          <p:cNvPr id="11" name="TextBox 24"/>
          <p:cNvSpPr txBox="1"/>
          <p:nvPr/>
        </p:nvSpPr>
        <p:spPr>
          <a:xfrm>
            <a:off x="284480" y="10323830"/>
            <a:ext cx="4999355" cy="306705"/>
          </a:xfrm>
          <a:prstGeom prst="rect">
            <a:avLst/>
          </a:prstGeom>
          <a:noFill/>
          <a:ln w="9525">
            <a:noFill/>
          </a:ln>
        </p:spPr>
        <p:txBody>
          <a:bodyPr wrap="square">
            <a:spAutoFit/>
          </a:bodyPr>
          <a:p>
            <a:pPr>
              <a:buNone/>
            </a:pPr>
            <a:r>
              <a:rPr lang="en-US" altLang="zh-CN" sz="1400" b="1" dirty="0">
                <a:solidFill>
                  <a:schemeClr val="bg1"/>
                </a:solidFill>
                <a:latin typeface="微软雅黑" panose="020B0503020204020204" charset="-122"/>
                <a:ea typeface="微软雅黑" panose="020B0503020204020204" charset="-122"/>
              </a:rPr>
              <a:t>HUNAN FULLRIVER HIGH TECHNOLOGY C</a:t>
            </a:r>
            <a:r>
              <a:rPr lang="en-US" altLang="zh-CN" sz="1400" b="1" dirty="0">
                <a:solidFill>
                  <a:schemeClr val="bg1"/>
                </a:solidFill>
                <a:latin typeface="微软雅黑" panose="020B0503020204020204" charset="-122"/>
                <a:ea typeface="微软雅黑" panose="020B0503020204020204" charset="-122"/>
              </a:rPr>
              <a:t>O.,LTD.</a:t>
            </a:r>
            <a:endParaRPr lang="en-US" altLang="zh-CN" sz="1400" b="1" dirty="0">
              <a:solidFill>
                <a:schemeClr val="bg1"/>
              </a:solidFill>
              <a:latin typeface="微软雅黑" panose="020B0503020204020204" charset="-122"/>
              <a:ea typeface="微软雅黑" panose="020B050302020402020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060" name="组合 5134"/>
          <p:cNvGrpSpPr/>
          <p:nvPr/>
        </p:nvGrpSpPr>
        <p:grpSpPr>
          <a:xfrm>
            <a:off x="4838700" y="90488"/>
            <a:ext cx="2730500" cy="503237"/>
            <a:chOff x="0" y="0"/>
            <a:chExt cx="4300" cy="1124"/>
          </a:xfrm>
        </p:grpSpPr>
        <p:sp>
          <p:nvSpPr>
            <p:cNvPr id="2128" name="矩形 19"/>
            <p:cNvSpPr/>
            <p:nvPr/>
          </p:nvSpPr>
          <p:spPr>
            <a:xfrm>
              <a:off x="3516" y="0"/>
              <a:ext cx="785" cy="1125"/>
            </a:xfrm>
            <a:prstGeom prst="rect">
              <a:avLst/>
            </a:prstGeom>
            <a:solidFill>
              <a:srgbClr val="C00000"/>
            </a:solidFill>
            <a:ln w="9525">
              <a:noFill/>
            </a:ln>
          </p:spPr>
          <p:txBody>
            <a:bodyPr lIns="90170" tIns="46990" rIns="90170" bIns="46990"/>
            <a:p>
              <a:pPr>
                <a:buFont typeface="Arial" panose="020B0604020202020204" pitchFamily="34" charset="0"/>
                <a:buNone/>
              </a:pPr>
              <a:endParaRPr lang="zh-CN" altLang="en-US" sz="1800" dirty="0">
                <a:latin typeface="Arial" panose="020B0604020202020204" pitchFamily="34" charset="0"/>
              </a:endParaRPr>
            </a:p>
          </p:txBody>
        </p:sp>
        <p:pic>
          <p:nvPicPr>
            <p:cNvPr id="2129" name="Picture 20" descr="C:\Users\Administrator\Desktop\未标题-1.png"/>
            <p:cNvPicPr>
              <a:picLocks noChangeAspect="1"/>
            </p:cNvPicPr>
            <p:nvPr/>
          </p:nvPicPr>
          <p:blipFill>
            <a:blip r:embed="rId1"/>
            <a:stretch>
              <a:fillRect/>
            </a:stretch>
          </p:blipFill>
          <p:spPr>
            <a:xfrm>
              <a:off x="0" y="227"/>
              <a:ext cx="3360" cy="580"/>
            </a:xfrm>
            <a:prstGeom prst="rect">
              <a:avLst/>
            </a:prstGeom>
            <a:noFill/>
            <a:ln w="9525">
              <a:noFill/>
            </a:ln>
          </p:spPr>
        </p:pic>
      </p:grpSp>
      <p:graphicFrame>
        <p:nvGraphicFramePr>
          <p:cNvPr id="2136" name="Group 88"/>
          <p:cNvGraphicFramePr>
            <a:graphicFrameLocks noGrp="1"/>
          </p:cNvGraphicFramePr>
          <p:nvPr/>
        </p:nvGraphicFramePr>
        <p:xfrm>
          <a:off x="833120" y="1536700"/>
          <a:ext cx="6369685" cy="9027160"/>
        </p:xfrm>
        <a:graphic>
          <a:graphicData uri="http://schemas.openxmlformats.org/drawingml/2006/table">
            <a:tbl>
              <a:tblPr/>
              <a:tblGrid>
                <a:gridCol w="1606550"/>
                <a:gridCol w="4763135"/>
              </a:tblGrid>
              <a:tr h="426720">
                <a:tc>
                  <a:txBody>
                    <a:body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sym typeface="宋体" panose="02010600030101010101" pitchFamily="2" charset="-122"/>
                        </a:rPr>
                        <a:t>P</a:t>
                      </a:r>
                      <a:r>
                        <a:rPr kumimoji="0" lang="zh-CN" altLang="en-US" sz="10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sym typeface="宋体" panose="02010600030101010101" pitchFamily="2" charset="-122"/>
                        </a:rPr>
                        <a:t>ort properties</a:t>
                      </a:r>
                      <a:endParaRPr kumimoji="0" lang="zh-CN" altLang="en-US" sz="10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sym typeface="宋体" panose="02010600030101010101" pitchFamily="2" charset="-122"/>
                      </a:endParaRPr>
                    </a:p>
                  </a:txBody>
                  <a:tcPr anchor="ctr" horzOverflow="overflow">
                    <a:lnL w="28575"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28575"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algn="l" defTabSz="914400" rtl="0" eaLnBrk="0" fontAlgn="base" latinLnBrk="0" hangingPunct="0">
                        <a:lnSpc>
                          <a:spcPct val="100000"/>
                        </a:lnSpc>
                        <a:spcBef>
                          <a:spcPct val="20000"/>
                        </a:spcBef>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a:t>
                      </a:r>
                      <a:r>
                        <a:rPr lang="en-US" altLang="zh-CN"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 </a:t>
                      </a: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system</a:t>
                      </a:r>
                      <a:r>
                        <a:rPr lang="en-US" altLang="zh-CN"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 </a:t>
                      </a: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LED、Port configuration、</a:t>
                      </a:r>
                      <a:r>
                        <a:rPr lang="en-US" altLang="zh-CN"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P</a:t>
                      </a: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ort statistics</a:t>
                      </a:r>
                      <a:endPar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p>
                      <a:pPr marL="0" marR="0" lvl="0" algn="l" defTabSz="914400" rtl="0" eaLnBrk="0" fontAlgn="base" latinLnBrk="0" hangingPunct="0">
                        <a:lnSpc>
                          <a:spcPct val="100000"/>
                        </a:lnSpc>
                        <a:spcBef>
                          <a:spcPct val="20000"/>
                        </a:spcBef>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 MTU、DDM、</a:t>
                      </a:r>
                      <a:r>
                        <a:rPr lang="en-US" altLang="zh-CN"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VCT</a:t>
                      </a:r>
                      <a:endParaRPr lang="en-US" altLang="zh-CN"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txBody>
                  <a:tcPr anchor="ctr" horzOverflow="overflow">
                    <a:lnL w="6350" cap="flat" cmpd="sng" algn="ctr">
                      <a:solidFill>
                        <a:srgbClr val="080000"/>
                      </a:solidFill>
                      <a:prstDash val="solid"/>
                      <a:round/>
                      <a:headEnd type="none" w="med" len="med"/>
                      <a:tailEnd type="none" w="med" len="med"/>
                    </a:lnL>
                    <a:lnR w="28575" cap="flat" cmpd="sng" algn="ctr">
                      <a:solidFill>
                        <a:srgbClr val="080000"/>
                      </a:solidFill>
                      <a:prstDash val="solid"/>
                      <a:round/>
                      <a:headEnd type="none" w="med" len="med"/>
                      <a:tailEnd type="none" w="med" len="med"/>
                    </a:lnR>
                    <a:lnT w="28575"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188913">
                <a:tc>
                  <a:txBody>
                    <a:body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sym typeface="宋体" panose="02010600030101010101" pitchFamily="2" charset="-122"/>
                        </a:rPr>
                        <a:t>Management and maintenance</a:t>
                      </a:r>
                      <a:endParaRPr kumimoji="0" lang="en-US" altLang="zh-CN" sz="10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sym typeface="宋体" panose="02010600030101010101" pitchFamily="2" charset="-122"/>
                      </a:endParaRPr>
                    </a:p>
                  </a:txBody>
                  <a:tcPr anchor="ctr" horzOverflow="overflow">
                    <a:lnL w="28575"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a:t>
                      </a:r>
                      <a:r>
                        <a:rPr lang="en-US" altLang="zh-CN"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 </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System information、user management</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 </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SSH</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 </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Telnet-Server、Telnet-Client、Telnet6-Server、Telnet6-Client</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 </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ping、ping6</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 </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Tracert</a:t>
                      </a:r>
                      <a:r>
                        <a:rPr lang="zh-CN" altLang="en-US" sz="1000" smtClean="0">
                          <a:ln>
                            <a:noFill/>
                          </a:ln>
                          <a:effectLst/>
                          <a:latin typeface="宋体" panose="02010600030101010101" pitchFamily="2" charset="-122"/>
                          <a:ea typeface="宋体" panose="02010600030101010101" pitchFamily="2" charset="-122"/>
                          <a:sym typeface="宋体" panose="02010600030101010101" pitchFamily="2" charset="-122"/>
                        </a:rPr>
                        <a:t>、tracert6</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 </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WEB</a:t>
                      </a:r>
                      <a:r>
                        <a:rPr kumimoji="0" lang="en-US" altLang="zh-CN"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 </a:t>
                      </a: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management</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、SNMP、RMON</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 </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Manage IP restrictions、</a:t>
                      </a:r>
                      <a:r>
                        <a:rPr kumimoji="0" lang="en-US" altLang="zh-CN"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M</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anage timeouts</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、Reboot</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txBody>
                  <a:tcPr anchor="ctr" horzOverflow="overflow">
                    <a:lnL w="6350" cap="flat" cmpd="sng" algn="ctr">
                      <a:solidFill>
                        <a:srgbClr val="080000"/>
                      </a:solidFill>
                      <a:prstDash val="solid"/>
                      <a:round/>
                      <a:headEnd type="none" w="med" len="med"/>
                      <a:tailEnd type="none" w="med" len="med"/>
                    </a:lnL>
                    <a:lnR w="28575"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792480">
                <a:tc>
                  <a:txBody>
                    <a:body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sym typeface="宋体" panose="02010600030101010101" pitchFamily="2" charset="-122"/>
                        </a:rPr>
                        <a:t>VLAN</a:t>
                      </a:r>
                      <a:endParaRPr kumimoji="0" lang="en-US" altLang="zh-CN" sz="10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sym typeface="宋体" panose="02010600030101010101" pitchFamily="2" charset="-122"/>
                      </a:endParaRPr>
                    </a:p>
                  </a:txBody>
                  <a:tcPr anchor="ctr" horzOverflow="overflow">
                    <a:lnL w="28575"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 </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802.1Q</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 </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vlan-mac、vlan-protocol、vlan-subnet</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 </a:t>
                      </a:r>
                      <a:r>
                        <a:rPr lang="zh-CN" altLang="en-US" sz="1000" smtClean="0">
                          <a:ln>
                            <a:noFill/>
                          </a:ln>
                          <a:effectLst/>
                          <a:latin typeface="宋体" panose="02010600030101010101" pitchFamily="2" charset="-122"/>
                          <a:ea typeface="宋体" panose="02010600030101010101" pitchFamily="2" charset="-122"/>
                          <a:sym typeface="宋体" panose="02010600030101010101" pitchFamily="2" charset="-122"/>
                        </a:rPr>
                        <a:t>voice vlan</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 </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QinQ</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 </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vlan-swap、vlan-translate</a:t>
                      </a:r>
                      <a:r>
                        <a:rPr lang="zh-CN" altLang="en-US" sz="1000" smtClean="0">
                          <a:ln>
                            <a:noFill/>
                          </a:ln>
                          <a:effectLst/>
                          <a:latin typeface="宋体" panose="02010600030101010101" pitchFamily="2" charset="-122"/>
                          <a:ea typeface="宋体" panose="02010600030101010101" pitchFamily="2" charset="-122"/>
                          <a:sym typeface="宋体" panose="02010600030101010101" pitchFamily="2" charset="-122"/>
                        </a:rPr>
                        <a:t>、GVRP</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txBody>
                  <a:tcPr anchor="ctr" horzOverflow="overflow">
                    <a:lnL w="6350" cap="flat" cmpd="sng" algn="ctr">
                      <a:solidFill>
                        <a:srgbClr val="080000"/>
                      </a:solidFill>
                      <a:prstDash val="solid"/>
                      <a:round/>
                      <a:headEnd type="none" w="med" len="med"/>
                      <a:tailEnd type="none" w="med" len="med"/>
                    </a:lnL>
                    <a:lnR w="28575"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455613">
                <a:tc>
                  <a:txBody>
                    <a:body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sym typeface="宋体" panose="02010600030101010101" pitchFamily="2" charset="-122"/>
                        </a:rPr>
                        <a:t>Forwarding control</a:t>
                      </a:r>
                      <a:endParaRPr kumimoji="0" lang="en-US" altLang="zh-CN" sz="10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sym typeface="宋体" panose="02010600030101010101" pitchFamily="2" charset="-122"/>
                      </a:endParaRPr>
                    </a:p>
                  </a:txBody>
                  <a:tcPr anchor="ctr" horzOverflow="overflow">
                    <a:lnL w="28575"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 </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Mac address management</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 </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flow-control、BandWidth-Control、D</a:t>
                      </a:r>
                      <a:r>
                        <a:rPr kumimoji="0" lang="en-US" altLang="zh-CN"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ST</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-Control、S</a:t>
                      </a:r>
                      <a:r>
                        <a:rPr kumimoji="0" lang="en-US" altLang="zh-CN"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RC</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-Control、ErrorPacket-Control</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txBody>
                  <a:tcPr anchor="ctr" horzOverflow="overflow">
                    <a:lnL w="6350" cap="flat" cmpd="sng" algn="ctr">
                      <a:solidFill>
                        <a:srgbClr val="080000"/>
                      </a:solidFill>
                      <a:prstDash val="solid"/>
                      <a:round/>
                      <a:headEnd type="none" w="med" len="med"/>
                      <a:tailEnd type="none" w="med" len="med"/>
                    </a:lnL>
                    <a:lnR w="28575"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322580">
                <a:tc>
                  <a:txBody>
                    <a:body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sym typeface="宋体" panose="02010600030101010101" pitchFamily="2" charset="-122"/>
                        </a:rPr>
                        <a:t>Mirror</a:t>
                      </a:r>
                      <a:endParaRPr kumimoji="0" lang="en-US" altLang="zh-CN" sz="10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sym typeface="宋体" panose="02010600030101010101" pitchFamily="2" charset="-122"/>
                      </a:endParaRPr>
                    </a:p>
                  </a:txBody>
                  <a:tcPr anchor="ctr" horzOverflow="overflow">
                    <a:lnL w="28575"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 mirror、remote_mirror</a:t>
                      </a:r>
                      <a:r>
                        <a:rPr lang="zh-CN" altLang="en-US" sz="1000" smtClean="0">
                          <a:ln>
                            <a:noFill/>
                          </a:ln>
                          <a:effectLst/>
                          <a:latin typeface="宋体" panose="02010600030101010101" pitchFamily="2" charset="-122"/>
                          <a:ea typeface="宋体" panose="02010600030101010101" pitchFamily="2" charset="-122"/>
                          <a:sym typeface="宋体" panose="02010600030101010101" pitchFamily="2" charset="-122"/>
                        </a:rPr>
                        <a:t>、ERSPAN</a:t>
                      </a:r>
                      <a:endPar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txBody>
                  <a:tcPr anchor="ctr" horzOverflow="overflow">
                    <a:lnL w="6350" cap="flat" cmpd="sng" algn="ctr">
                      <a:solidFill>
                        <a:srgbClr val="080000"/>
                      </a:solidFill>
                      <a:prstDash val="solid"/>
                      <a:round/>
                      <a:headEnd type="none" w="med" len="med"/>
                      <a:tailEnd type="none" w="med" len="med"/>
                    </a:lnL>
                    <a:lnR w="28575"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rPr>
                        <a:t>security features</a:t>
                      </a:r>
                      <a:endPar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endParaRPr>
                    </a:p>
                  </a:txBody>
                  <a:tcPr anchor="ctr" horzOverflow="overflow">
                    <a:lnL w="28575"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a:t>
                      </a:r>
                      <a:r>
                        <a:rPr kumimoji="0" lang="en-US" altLang="zh-CN"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P</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ort isolation、storm-control</a:t>
                      </a: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、port-security、pppoeplus</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MUSER</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802.1X</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arp anti-flood、arp anti-spoofing</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Prevent DOS attacks</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Discard-BPDU</a:t>
                      </a: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、shutdown-control</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dhcp anti-attack</a:t>
                      </a: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、ip-source-guard</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txBody>
                  <a:tcPr anchor="ctr" horzOverflow="overflow">
                    <a:lnL w="6350" cap="flat" cmpd="sng" algn="ctr">
                      <a:solidFill>
                        <a:srgbClr val="080000"/>
                      </a:solidFill>
                      <a:prstDash val="solid"/>
                      <a:round/>
                      <a:headEnd type="none" w="med" len="med"/>
                      <a:tailEnd type="none" w="med" len="med"/>
                    </a:lnL>
                    <a:lnR w="28575"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267970">
                <a:tc>
                  <a:txBody>
                    <a:body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rPr>
                        <a:t>System reliability</a:t>
                      </a:r>
                      <a:endPar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endParaRPr>
                    </a:p>
                  </a:txBody>
                  <a:tcPr anchor="ctr" horzOverflow="overflow">
                    <a:lnL w="28575"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en-US" altLang="zh-CN"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LACP</a:t>
                      </a: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、RSTP、MSTP、</a:t>
                      </a:r>
                      <a:r>
                        <a:rPr lang="en-US" altLang="zh-CN"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STP</a:t>
                      </a: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、LBD</a:t>
                      </a: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、ERPS、EAPS、FLink、Mlink、PVST</a:t>
                      </a:r>
                      <a:endParaRPr kumimoji="0" lang="en-US" altLang="zh-CN"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txBody>
                  <a:tcPr anchor="ctr" horzOverflow="overflow">
                    <a:lnL w="6350" cap="flat" cmpd="sng" algn="ctr">
                      <a:solidFill>
                        <a:srgbClr val="080000"/>
                      </a:solidFill>
                      <a:prstDash val="solid"/>
                      <a:round/>
                      <a:headEnd type="none" w="med" len="med"/>
                      <a:tailEnd type="none" w="med" len="med"/>
                    </a:lnL>
                    <a:lnR w="28575"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lang="en-US" altLang="zh-CN" sz="1000" b="1" dirty="0" smtClean="0">
                          <a:ln>
                            <a:noFill/>
                          </a:ln>
                          <a:effectLst/>
                          <a:latin typeface="Arial" panose="020B0604020202020204" pitchFamily="34" charset="0"/>
                          <a:ea typeface="宋体" panose="02010600030101010101" pitchFamily="2" charset="-122"/>
                          <a:sym typeface="宋体l慣欀浡渀\." charset="0"/>
                        </a:rPr>
                        <a:t>DHCP</a:t>
                      </a:r>
                      <a:endParaRPr kumimoji="0" lang="en-US" altLang="zh-CN" sz="10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sym typeface="宋体l慣欀浡渀\." charset="0"/>
                      </a:endParaRPr>
                    </a:p>
                  </a:txBody>
                  <a:tcPr anchor="ctr" horzOverflow="overflow">
                    <a:lnL w="28575"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a:t>
                      </a:r>
                      <a:r>
                        <a:rPr kumimoji="0"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dhcp-snooping</a:t>
                      </a:r>
                      <a:r>
                        <a:rPr lang="zh-CN"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、DHCPv6-Snooping、dhcp-relay、dhcp-server</a:t>
                      </a:r>
                      <a:endParaRPr kumimoji="0" lang="zh-CN"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option82、option60</a:t>
                      </a:r>
                      <a:r>
                        <a:rPr lang="zh-CN"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、Option18、Option37</a:t>
                      </a:r>
                      <a:endParaRPr kumimoji="0" lang="zh-CN"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txBody>
                  <a:tcPr anchor="ctr" horzOverflow="overflow">
                    <a:lnL w="6350" cap="flat" cmpd="sng" algn="ctr">
                      <a:solidFill>
                        <a:srgbClr val="080000"/>
                      </a:solidFill>
                      <a:prstDash val="solid"/>
                      <a:round/>
                      <a:headEnd type="none" w="med" len="med"/>
                      <a:tailEnd type="none" w="med" len="med"/>
                    </a:lnL>
                    <a:lnR w="28575"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rPr>
                        <a:t>L2 multicast</a:t>
                      </a:r>
                      <a:endPar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endParaRPr>
                    </a:p>
                  </a:txBody>
                  <a:tcPr anchor="ctr" horzOverflow="overflow">
                    <a:lnL w="28575"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a:t>
                      </a:r>
                      <a:r>
                        <a:rPr kumimoji="0" lang="en-US" altLang="zh-CN"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IGMP-Snooping</a:t>
                      </a: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、MLD-Snooping、GMRP</a:t>
                      </a:r>
                      <a:endParaRPr kumimoji="0" lang="en-US" altLang="zh-CN"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a:t>
                      </a:r>
                      <a:r>
                        <a:rPr kumimoji="0" lang="en-US" altLang="zh-CN"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tatic multicast</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txBody>
                  <a:tcPr anchor="ctr" horzOverflow="overflow">
                    <a:lnL w="6350" cap="flat" cmpd="sng" algn="ctr">
                      <a:solidFill>
                        <a:srgbClr val="080000"/>
                      </a:solidFill>
                      <a:prstDash val="solid"/>
                      <a:round/>
                      <a:headEnd type="none" w="med" len="med"/>
                      <a:tailEnd type="none" w="med" len="med"/>
                    </a:lnL>
                    <a:lnR w="28575"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335280">
                <a:tc>
                  <a:txBody>
                    <a:body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rPr>
                        <a:t>System alarm</a:t>
                      </a:r>
                      <a:endPar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endParaRPr>
                    </a:p>
                  </a:txBody>
                  <a:tcPr anchor="ctr" horzOverflow="overflow">
                    <a:lnL w="28575"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syslog</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、cpu alarm、port alarm</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txBody>
                  <a:tcPr anchor="ctr" horzOverflow="overflow">
                    <a:lnL w="6350" cap="flat" cmpd="sng" algn="ctr">
                      <a:solidFill>
                        <a:srgbClr val="080000"/>
                      </a:solidFill>
                      <a:prstDash val="solid"/>
                      <a:round/>
                      <a:headEnd type="none" w="med" len="med"/>
                      <a:tailEnd type="none" w="med" len="med"/>
                    </a:lnL>
                    <a:lnR w="28575"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274320">
                <a:tc>
                  <a:txBody>
                    <a:bodyPr/>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rPr>
                        <a:t>Link detection</a:t>
                      </a:r>
                      <a:endPar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endParaRPr>
                    </a:p>
                  </a:txBody>
                  <a:tcPr anchor="ctr" horzOverflow="overflow">
                    <a:lnL w="28575"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LLDP</a:t>
                      </a: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、UDLD</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txBody>
                  <a:tcPr anchor="ctr" horzOverflow="overflow">
                    <a:lnL w="6350" cap="flat" cmpd="sng" algn="ctr">
                      <a:solidFill>
                        <a:srgbClr val="080000"/>
                      </a:solidFill>
                      <a:prstDash val="solid"/>
                      <a:round/>
                      <a:headEnd type="none" w="med" len="med"/>
                      <a:tailEnd type="none" w="med" len="med"/>
                    </a:lnL>
                    <a:lnR w="28575"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298450">
                <a:tc>
                  <a:txBody>
                    <a:bodyPr/>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rPr>
                        <a:t>Time management</a:t>
                      </a:r>
                      <a:endPar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endParaRPr>
                    </a:p>
                  </a:txBody>
                  <a:tcPr anchor="ctr" horzOverflow="overflow">
                    <a:lnL w="28575"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a:t>
                      </a:r>
                      <a:r>
                        <a:rPr kumimoji="0" lang="en-US" altLang="zh-CN"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tatic state time、SNTP-Client</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txBody>
                  <a:tcPr anchor="ctr" horzOverflow="overflow">
                    <a:lnL w="6350" cap="flat" cmpd="sng" algn="ctr">
                      <a:solidFill>
                        <a:srgbClr val="080000"/>
                      </a:solidFill>
                      <a:prstDash val="solid"/>
                      <a:round/>
                      <a:headEnd type="none" w="med" len="med"/>
                      <a:tailEnd type="none" w="med" len="med"/>
                    </a:lnL>
                    <a:lnR w="28575"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304800">
                <a:tc>
                  <a:txBody>
                    <a:bodyPr/>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rPr>
                        <a:t>OAM</a:t>
                      </a:r>
                      <a:endPar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endParaRPr>
                    </a:p>
                  </a:txBody>
                  <a:tcPr anchor="ctr" horzOverflow="overflow">
                    <a:lnL w="28575"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a:t>
                      </a:r>
                      <a:r>
                        <a:rPr lang="en-US" altLang="zh-CN"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EFM</a:t>
                      </a: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a:t>
                      </a:r>
                      <a:r>
                        <a:rPr lang="en-US" altLang="zh-CN"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CFM</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txBody>
                  <a:tcPr anchor="ctr" horzOverflow="overflow">
                    <a:lnL w="6350" cap="flat" cmpd="sng" algn="ctr">
                      <a:solidFill>
                        <a:srgbClr val="080000"/>
                      </a:solidFill>
                      <a:prstDash val="solid"/>
                      <a:round/>
                      <a:headEnd type="none" w="med" len="med"/>
                      <a:tailEnd type="none" w="med" len="med"/>
                    </a:lnL>
                    <a:lnR w="28575"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304800">
                <a:tc>
                  <a:txBody>
                    <a:bodyPr/>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rPr>
                        <a:t>ARP</a:t>
                      </a:r>
                      <a:endPar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endParaRPr>
                    </a:p>
                  </a:txBody>
                  <a:tcPr anchor="ctr" horzOverflow="overflow">
                    <a:lnL w="28575"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ARP、ND</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txBody>
                  <a:tcPr anchor="ctr" horzOverflow="overflow">
                    <a:lnL w="6350" cap="flat" cmpd="sng" algn="ctr">
                      <a:solidFill>
                        <a:srgbClr val="080000"/>
                      </a:solidFill>
                      <a:prstDash val="solid"/>
                      <a:round/>
                      <a:headEnd type="none" w="med" len="med"/>
                      <a:tailEnd type="none" w="med" len="med"/>
                    </a:lnL>
                    <a:lnR w="28575"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180975">
                <a:tc>
                  <a:txBody>
                    <a:bodyPr/>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rPr>
                        <a:t>IPv4</a:t>
                      </a:r>
                      <a:endPar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endParaRPr>
                    </a:p>
                  </a:txBody>
                  <a:tcPr anchor="ctr" horzOverflow="overflow">
                    <a:lnL w="28575"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Ordinary VLAN interface、SuperVLAN interface</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Static routing</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txBody>
                  <a:tcPr anchor="ctr" horzOverflow="overflow">
                    <a:lnL w="6350" cap="flat" cmpd="sng" algn="ctr">
                      <a:solidFill>
                        <a:srgbClr val="080000"/>
                      </a:solidFill>
                      <a:prstDash val="solid"/>
                      <a:round/>
                      <a:headEnd type="none" w="med" len="med"/>
                      <a:tailEnd type="none" w="med" len="med"/>
                    </a:lnL>
                    <a:lnR w="28575"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180975">
                <a:tc>
                  <a:txBody>
                    <a:bodyPr/>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rPr>
                        <a:t>IPv6</a:t>
                      </a:r>
                      <a:endPar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endParaRPr>
                    </a:p>
                  </a:txBody>
                  <a:tcPr anchor="ctr" horzOverflow="overflow">
                    <a:lnL w="28575"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a:t>
                      </a: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Ordinary VLAN interface、SuperVLAN interface</a:t>
                      </a:r>
                      <a:endPar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a:t>
                      </a: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Static routing</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txBody>
                  <a:tcPr anchor="ctr" horzOverflow="overflow">
                    <a:lnL w="6350" cap="flat" cmpd="sng" algn="ctr">
                      <a:solidFill>
                        <a:srgbClr val="080000"/>
                      </a:solidFill>
                      <a:prstDash val="solid"/>
                      <a:round/>
                      <a:headEnd type="none" w="med" len="med"/>
                      <a:tailEnd type="none" w="med" len="med"/>
                    </a:lnL>
                    <a:lnR w="28575"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bl>
          </a:graphicData>
        </a:graphic>
      </p:graphicFrame>
      <p:sp>
        <p:nvSpPr>
          <p:cNvPr id="4" name="对角圆角矩形 11"/>
          <p:cNvSpPr/>
          <p:nvPr>
            <p:custDataLst>
              <p:tags r:id="rId2"/>
            </p:custDataLst>
          </p:nvPr>
        </p:nvSpPr>
        <p:spPr>
          <a:xfrm>
            <a:off x="623570" y="939813"/>
            <a:ext cx="6623685" cy="366395"/>
          </a:xfrm>
          <a:custGeom>
            <a:avLst/>
            <a:gdLst>
              <a:gd name="txL" fmla="*/ 17436 w 5857875"/>
              <a:gd name="txT" fmla="*/ 17436 h 357187"/>
              <a:gd name="txR" fmla="*/ 5840439 w 5857875"/>
              <a:gd name="txB" fmla="*/ 339751 h 357187"/>
            </a:gdLst>
            <a:ahLst/>
            <a:cxnLst>
              <a:cxn ang="0">
                <a:pos x="11239399" y="178598"/>
              </a:cxn>
              <a:cxn ang="5898240">
                <a:pos x="5619739" y="357191"/>
              </a:cxn>
              <a:cxn ang="11796480">
                <a:pos x="0" y="178598"/>
              </a:cxn>
              <a:cxn ang="17694720">
                <a:pos x="5619739" y="0"/>
              </a:cxn>
            </a:cxnLst>
            <a:rect l="txL" t="txT" r="txR" b="txB"/>
            <a:pathLst>
              <a:path w="5857875" h="357187">
                <a:moveTo>
                  <a:pt x="59532" y="0"/>
                </a:moveTo>
                <a:lnTo>
                  <a:pt x="5857875" y="0"/>
                </a:lnTo>
                <a:lnTo>
                  <a:pt x="5857875" y="297655"/>
                </a:lnTo>
                <a:cubicBezTo>
                  <a:pt x="5857875" y="330533"/>
                  <a:pt x="5831221" y="357186"/>
                  <a:pt x="5798343" y="357187"/>
                </a:cubicBezTo>
                <a:lnTo>
                  <a:pt x="0" y="357187"/>
                </a:lnTo>
                <a:lnTo>
                  <a:pt x="0" y="59532"/>
                </a:lnTo>
                <a:cubicBezTo>
                  <a:pt x="0" y="26653"/>
                  <a:pt x="26653" y="0"/>
                  <a:pt x="59531" y="0"/>
                </a:cubicBezTo>
                <a:close/>
              </a:path>
            </a:pathLst>
          </a:custGeom>
          <a:solidFill>
            <a:srgbClr val="C0000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3091" name="矩形 6"/>
          <p:cNvSpPr/>
          <p:nvPr>
            <p:custDataLst>
              <p:tags r:id="rId3"/>
            </p:custDataLst>
          </p:nvPr>
        </p:nvSpPr>
        <p:spPr>
          <a:xfrm>
            <a:off x="623570" y="950278"/>
            <a:ext cx="1213485" cy="352425"/>
          </a:xfrm>
          <a:prstGeom prst="rect">
            <a:avLst/>
          </a:prstGeom>
          <a:noFill/>
          <a:ln w="9525">
            <a:noFill/>
          </a:ln>
        </p:spPr>
        <p:txBody>
          <a:bodyPr wrap="none" anchor="t" anchorCtr="0">
            <a:spAutoFit/>
          </a:bodyPr>
          <a:p>
            <a:pPr algn="l">
              <a:buNone/>
            </a:pPr>
            <a:r>
              <a:rPr lang="en-US" altLang="zh-CN" sz="1700" b="1" dirty="0">
                <a:solidFill>
                  <a:schemeClr val="bg1"/>
                </a:solidFill>
                <a:latin typeface="Arial" panose="020B0604020202020204" pitchFamily="34" charset="0"/>
                <a:ea typeface="宋体" panose="02010600030101010101" pitchFamily="2" charset="-122"/>
              </a:rPr>
              <a:t>  </a:t>
            </a:r>
            <a:r>
              <a:rPr lang="zh-CN" altLang="en-US" sz="1700" b="1" dirty="0">
                <a:solidFill>
                  <a:schemeClr val="bg1"/>
                </a:solidFill>
                <a:latin typeface="Arial" panose="020B0604020202020204" pitchFamily="34" charset="0"/>
                <a:sym typeface="Arial" panose="020B0604020202020204" pitchFamily="34" charset="0"/>
              </a:rPr>
              <a:t>Software</a:t>
            </a:r>
            <a:endParaRPr lang="zh-CN" altLang="en-US" sz="1700" b="1" dirty="0">
              <a:solidFill>
                <a:schemeClr val="bg1"/>
              </a:solidFill>
              <a:latin typeface="Arial" panose="020B0604020202020204" pitchFamily="34" charset="0"/>
              <a:ea typeface="宋体" panose="02010600030101010101" pitchFamily="2" charset="-122"/>
            </a:endParaRPr>
          </a:p>
        </p:txBody>
      </p:sp>
      <p:pic>
        <p:nvPicPr>
          <p:cNvPr id="10" name="Picture 21" descr="C:\Users\Administrator\Desktop\2.png"/>
          <p:cNvPicPr>
            <a:picLocks noChangeAspect="1"/>
          </p:cNvPicPr>
          <p:nvPr/>
        </p:nvPicPr>
        <p:blipFill>
          <a:blip r:embed="rId4"/>
          <a:stretch>
            <a:fillRect/>
          </a:stretch>
        </p:blipFill>
        <p:spPr>
          <a:xfrm>
            <a:off x="0" y="10274300"/>
            <a:ext cx="7199313" cy="419100"/>
          </a:xfrm>
          <a:prstGeom prst="rect">
            <a:avLst/>
          </a:prstGeom>
          <a:noFill/>
          <a:ln w="9525">
            <a:noFill/>
          </a:ln>
        </p:spPr>
      </p:pic>
      <p:sp>
        <p:nvSpPr>
          <p:cNvPr id="11" name="TextBox 24"/>
          <p:cNvSpPr txBox="1"/>
          <p:nvPr/>
        </p:nvSpPr>
        <p:spPr>
          <a:xfrm>
            <a:off x="284480" y="10323830"/>
            <a:ext cx="4999355" cy="306705"/>
          </a:xfrm>
          <a:prstGeom prst="rect">
            <a:avLst/>
          </a:prstGeom>
          <a:noFill/>
          <a:ln w="9525">
            <a:noFill/>
          </a:ln>
        </p:spPr>
        <p:txBody>
          <a:bodyPr wrap="square">
            <a:spAutoFit/>
          </a:bodyPr>
          <a:p>
            <a:pPr>
              <a:buNone/>
            </a:pPr>
            <a:r>
              <a:rPr lang="en-US" altLang="zh-CN" sz="1400" b="1" dirty="0">
                <a:solidFill>
                  <a:schemeClr val="bg1"/>
                </a:solidFill>
                <a:latin typeface="微软雅黑" panose="020B0503020204020204" charset="-122"/>
                <a:ea typeface="微软雅黑" panose="020B0503020204020204" charset="-122"/>
              </a:rPr>
              <a:t>HUNAN FULLRIVER HIGH TECHNOLOGY C</a:t>
            </a:r>
            <a:r>
              <a:rPr lang="en-US" altLang="zh-CN" sz="1400" b="1" dirty="0">
                <a:solidFill>
                  <a:schemeClr val="bg1"/>
                </a:solidFill>
                <a:latin typeface="微软雅黑" panose="020B0503020204020204" charset="-122"/>
                <a:ea typeface="微软雅黑" panose="020B0503020204020204" charset="-122"/>
              </a:rPr>
              <a:t>O.,LTD.</a:t>
            </a:r>
            <a:endParaRPr lang="en-US" altLang="zh-CN" sz="1400" b="1" dirty="0">
              <a:solidFill>
                <a:schemeClr val="bg1"/>
              </a:solidFill>
              <a:latin typeface="微软雅黑" panose="020B0503020204020204" charset="-122"/>
              <a:ea typeface="微软雅黑" panose="020B0503020204020204" charset="-122"/>
            </a:endParaRPr>
          </a:p>
        </p:txBody>
      </p:sp>
    </p:spTree>
  </p:cSld>
  <p:clrMapOvr>
    <a:masterClrMapping/>
  </p:clrMapOvr>
</p:sld>
</file>

<file path=ppt/tags/tag1.xml><?xml version="1.0" encoding="utf-8"?>
<p:tagLst xmlns:p="http://schemas.openxmlformats.org/presentationml/2006/main">
  <p:tag name="KSO_WM_DIAGRAM_VIRTUALLY_FRAME" val="{&quot;height&quot;:538.7489763779528,&quot;left&quot;:47.8,&quot;top&quot;:299.30102362204724,&quot;width&quot;:554.15}"/>
</p:tagLst>
</file>

<file path=ppt/tags/tag10.xml><?xml version="1.0" encoding="utf-8"?>
<p:tagLst xmlns:p="http://schemas.openxmlformats.org/presentationml/2006/main">
  <p:tag name="TABLE_ENDDRAG_ORIGIN_RECT" val="456*464"/>
  <p:tag name="TABLE_ENDDRAG_RECT" val="76*131*456*464"/>
</p:tagLst>
</file>

<file path=ppt/tags/tag11.xml><?xml version="1.0" encoding="utf-8"?>
<p:tagLst xmlns:p="http://schemas.openxmlformats.org/presentationml/2006/main">
  <p:tag name="KSO_WM_DIAGRAM_VIRTUALLY_FRAME" val="{&quot;height&quot;:324.0489763779527,&quot;left&quot;:47.8,&quot;top&quot;:311.30102362204724,&quot;width&quot;:522.85}"/>
</p:tagLst>
</file>

<file path=ppt/tags/tag12.xml><?xml version="1.0" encoding="utf-8"?>
<p:tagLst xmlns:p="http://schemas.openxmlformats.org/presentationml/2006/main">
  <p:tag name="KSO_WM_DIAGRAM_VIRTUALLY_FRAME" val="{&quot;height&quot;:324.0489763779527,&quot;left&quot;:47.8,&quot;top&quot;:311.30102362204724,&quot;width&quot;:522.85}"/>
</p:tagLst>
</file>

<file path=ppt/tags/tag13.xml><?xml version="1.0" encoding="utf-8"?>
<p:tagLst xmlns:p="http://schemas.openxmlformats.org/presentationml/2006/main">
  <p:tag name="commondata" val="eyJoZGlkIjoiNTI3ZWIyMWU1NzEyZWU2YzA0NmI5MzY1YzlkMTFkYTMifQ=="/>
</p:tagLst>
</file>

<file path=ppt/tags/tag2.xml><?xml version="1.0" encoding="utf-8"?>
<p:tagLst xmlns:p="http://schemas.openxmlformats.org/presentationml/2006/main">
  <p:tag name="KSO_WM_DIAGRAM_VIRTUALLY_FRAME" val="{&quot;height&quot;:538.7489763779528,&quot;left&quot;:47.8,&quot;top&quot;:299.30102362204724,&quot;width&quot;:554.15}"/>
</p:tagLst>
</file>

<file path=ppt/tags/tag3.xml><?xml version="1.0" encoding="utf-8"?>
<p:tagLst xmlns:p="http://schemas.openxmlformats.org/presentationml/2006/main">
  <p:tag name="KSO_WM_DIAGRAM_VIRTUALLY_FRAME" val="{&quot;height&quot;:538.7489763779528,&quot;left&quot;:47.8,&quot;top&quot;:299.30102362204724,&quot;width&quot;:554.15}"/>
</p:tagLst>
</file>

<file path=ppt/tags/tag4.xml><?xml version="1.0" encoding="utf-8"?>
<p:tagLst xmlns:p="http://schemas.openxmlformats.org/presentationml/2006/main">
  <p:tag name="KSO_WM_DIAGRAM_VIRTUALLY_FRAME" val="{&quot;height&quot;:538.7489763779528,&quot;left&quot;:47.8,&quot;top&quot;:299.30102362204724,&quot;width&quot;:554.15}"/>
</p:tagLst>
</file>

<file path=ppt/tags/tag5.xml><?xml version="1.0" encoding="utf-8"?>
<p:tagLst xmlns:p="http://schemas.openxmlformats.org/presentationml/2006/main">
  <p:tag name="KSO_WM_DIAGRAM_VIRTUALLY_FRAME" val="{&quot;height&quot;:538.7489763779528,&quot;left&quot;:47.8,&quot;top&quot;:299.30102362204724,&quot;width&quot;:554.15}"/>
</p:tagLst>
</file>

<file path=ppt/tags/tag6.xml><?xml version="1.0" encoding="utf-8"?>
<p:tagLst xmlns:p="http://schemas.openxmlformats.org/presentationml/2006/main">
  <p:tag name="KSO_WM_DIAGRAM_VIRTUALLY_FRAME" val="{&quot;height&quot;:538.7489763779528,&quot;left&quot;:47.8,&quot;top&quot;:299.30102362204724,&quot;width&quot;:554.15}"/>
</p:tagLst>
</file>

<file path=ppt/tags/tag7.xml><?xml version="1.0" encoding="utf-8"?>
<p:tagLst xmlns:p="http://schemas.openxmlformats.org/presentationml/2006/main">
  <p:tag name="KSO_WM_DIAGRAM_VIRTUALLY_FRAME" val="{&quot;height&quot;:493.5489763779527,&quot;left&quot;:47.8,&quot;top&quot;:311.30102362204724,&quot;width&quot;:522.85}"/>
</p:tagLst>
</file>

<file path=ppt/tags/tag8.xml><?xml version="1.0" encoding="utf-8"?>
<p:tagLst xmlns:p="http://schemas.openxmlformats.org/presentationml/2006/main">
  <p:tag name="KSO_WM_DIAGRAM_VIRTUALLY_FRAME" val="{&quot;height&quot;:324.0489763779527,&quot;left&quot;:47.8,&quot;top&quot;:311.30102362204724,&quot;width&quot;:522.85}"/>
</p:tagLst>
</file>

<file path=ppt/tags/tag9.xml><?xml version="1.0" encoding="utf-8"?>
<p:tagLst xmlns:p="http://schemas.openxmlformats.org/presentationml/2006/main">
  <p:tag name="KSO_WM_DIAGRAM_VIRTUALLY_FRAME" val="{&quot;height&quot;:324.0489763779527,&quot;left&quot;:47.8,&quot;top&quot;:311.30102362204724,&quot;width&quot;:522.85}"/>
</p:tagLst>
</file>

<file path=ppt/theme/theme1.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AB0534"/>
      </a:hlink>
      <a:folHlink>
        <a:srgbClr val="80008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4793</Words>
  <Application>WPS 演示</Application>
  <PresentationFormat>自定义</PresentationFormat>
  <Paragraphs>262</Paragraphs>
  <Slides>3</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vt:i4>
      </vt:variant>
    </vt:vector>
  </HeadingPairs>
  <TitlesOfParts>
    <vt:vector size="12" baseType="lpstr">
      <vt:lpstr>Arial</vt:lpstr>
      <vt:lpstr>宋体</vt:lpstr>
      <vt:lpstr>Wingdings</vt:lpstr>
      <vt:lpstr>Calibri</vt:lpstr>
      <vt:lpstr>微软雅黑</vt:lpstr>
      <vt:lpstr>HarmonyOS Sans SC</vt:lpstr>
      <vt:lpstr>宋体l慣欀浡渀\.</vt:lpstr>
      <vt:lpstr>Arial Unicode MS</vt:lpstr>
      <vt:lpstr>Office Theme</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Archie</dc:creator>
  <cp:lastModifiedBy>wangj</cp:lastModifiedBy>
  <cp:revision>501</cp:revision>
  <dcterms:created xsi:type="dcterms:W3CDTF">2014-05-08T07:59:00Z</dcterms:created>
  <dcterms:modified xsi:type="dcterms:W3CDTF">2024-11-13T10:35:48Z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2052-12.1.0.18608</vt:lpwstr>
  </property>
  <property fmtid="{D5CDD505-2E9C-101B-9397-08002B2CF9AE}" pid="3" name="ICV">
    <vt:lpwstr>9BE02AC815334A91A82DD4FABF143915_13</vt:lpwstr>
  </property>
</Properties>
</file>